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6" r:id="rId2"/>
    <p:sldId id="295" r:id="rId3"/>
    <p:sldId id="257" r:id="rId4"/>
    <p:sldId id="258" r:id="rId5"/>
    <p:sldId id="259" r:id="rId6"/>
    <p:sldId id="260" r:id="rId7"/>
    <p:sldId id="262" r:id="rId8"/>
    <p:sldId id="263" r:id="rId9"/>
    <p:sldId id="264" r:id="rId10"/>
    <p:sldId id="265" r:id="rId11"/>
    <p:sldId id="266" r:id="rId12"/>
    <p:sldId id="267" r:id="rId13"/>
    <p:sldId id="268" r:id="rId14"/>
    <p:sldId id="269" r:id="rId15"/>
    <p:sldId id="299" r:id="rId16"/>
    <p:sldId id="300" r:id="rId17"/>
    <p:sldId id="301" r:id="rId18"/>
    <p:sldId id="270" r:id="rId19"/>
    <p:sldId id="271" r:id="rId20"/>
    <p:sldId id="272" r:id="rId21"/>
    <p:sldId id="274" r:id="rId22"/>
    <p:sldId id="275" r:id="rId23"/>
    <p:sldId id="276" r:id="rId24"/>
    <p:sldId id="277" r:id="rId25"/>
    <p:sldId id="293" r:id="rId26"/>
    <p:sldId id="278" r:id="rId27"/>
    <p:sldId id="279" r:id="rId28"/>
    <p:sldId id="280" r:id="rId29"/>
    <p:sldId id="281" r:id="rId30"/>
    <p:sldId id="298" r:id="rId31"/>
    <p:sldId id="282" r:id="rId32"/>
    <p:sldId id="283" r:id="rId33"/>
    <p:sldId id="284" r:id="rId34"/>
    <p:sldId id="285" r:id="rId35"/>
    <p:sldId id="286" r:id="rId36"/>
    <p:sldId id="302" r:id="rId37"/>
    <p:sldId id="304" r:id="rId38"/>
    <p:sldId id="305" r:id="rId39"/>
    <p:sldId id="306" r:id="rId40"/>
    <p:sldId id="307" r:id="rId41"/>
    <p:sldId id="308" r:id="rId42"/>
    <p:sldId id="309" r:id="rId43"/>
    <p:sldId id="310" r:id="rId44"/>
    <p:sldId id="311" r:id="rId45"/>
    <p:sldId id="312" r:id="rId46"/>
    <p:sldId id="313" r:id="rId47"/>
    <p:sldId id="31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79892" autoAdjust="0"/>
  </p:normalViewPr>
  <p:slideViewPr>
    <p:cSldViewPr snapToGrid="0" snapToObjects="1">
      <p:cViewPr varScale="1">
        <p:scale>
          <a:sx n="59" d="100"/>
          <a:sy n="59" d="100"/>
        </p:scale>
        <p:origin x="1680" y="78"/>
      </p:cViewPr>
      <p:guideLst>
        <p:guide orient="horz" pos="2160"/>
        <p:guide pos="2880"/>
      </p:guideLst>
    </p:cSldViewPr>
  </p:slideViewPr>
  <p:notesTextViewPr>
    <p:cViewPr>
      <p:scale>
        <a:sx n="100" d="100"/>
        <a:sy n="100" d="100"/>
      </p:scale>
      <p:origin x="0" y="-30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F5D84F-C774-A746-ACCB-B2096B929AE7}" type="datetimeFigureOut">
              <a:rPr lang="en-US" smtClean="0"/>
              <a:t>10/18/2016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E5B8-CF0C-2247-BBB2-D068DA5A9308}" type="slidenum">
              <a:rPr lang="en-US" smtClean="0"/>
              <a:t>‹#›</a:t>
            </a:fld>
            <a:endParaRPr lang="en-US"/>
          </a:p>
        </p:txBody>
      </p:sp>
    </p:spTree>
    <p:extLst>
      <p:ext uri="{BB962C8B-B14F-4D97-AF65-F5344CB8AC3E}">
        <p14:creationId xmlns:p14="http://schemas.microsoft.com/office/powerpoint/2010/main" val="3373712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E5B8-CF0C-2247-BBB2-D068DA5A9308}" type="slidenum">
              <a:rPr lang="en-US" smtClean="0"/>
              <a:t>2</a:t>
            </a:fld>
            <a:endParaRPr lang="en-US"/>
          </a:p>
        </p:txBody>
      </p:sp>
    </p:spTree>
    <p:extLst>
      <p:ext uri="{BB962C8B-B14F-4D97-AF65-F5344CB8AC3E}">
        <p14:creationId xmlns:p14="http://schemas.microsoft.com/office/powerpoint/2010/main" val="4159072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None/>
            </a:pPr>
            <a:r>
              <a:rPr lang="en-US" b="0" u="sng" dirty="0" smtClean="0">
                <a:latin typeface="Calibri" charset="0"/>
              </a:rPr>
              <a:t>1</a:t>
            </a:r>
            <a:endParaRPr lang="en-US" b="0" u="none"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baseline="0" dirty="0" smtClean="0">
                <a:latin typeface="Calibri" charset="0"/>
              </a:rPr>
              <a:t>Neutral Stimulus – Shampoo</a:t>
            </a:r>
            <a:endParaRPr lang="en-US" b="0" u="none" dirty="0" smtClean="0">
              <a:latin typeface="Calibri" charset="0"/>
            </a:endParaRP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Stimulus – Partner</a:t>
            </a: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Response – Happy emotions</a:t>
            </a:r>
          </a:p>
          <a:p>
            <a:pPr marL="0" indent="0" eaLnBrk="1" hangingPunct="1">
              <a:spcBef>
                <a:spcPct val="0"/>
              </a:spcBef>
              <a:buNone/>
            </a:pPr>
            <a:r>
              <a:rPr lang="en-US" b="0" u="none" dirty="0" smtClean="0">
                <a:latin typeface="Calibri" charset="0"/>
              </a:rPr>
              <a:t>Conditioned</a:t>
            </a:r>
            <a:r>
              <a:rPr lang="en-US" b="0" u="none" baseline="0" dirty="0" smtClean="0">
                <a:latin typeface="Calibri" charset="0"/>
              </a:rPr>
              <a:t> Stimulus – Shampoo</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Conditioned</a:t>
            </a:r>
            <a:r>
              <a:rPr lang="en-US" b="0" u="none" baseline="0" dirty="0" smtClean="0">
                <a:latin typeface="Calibri" charset="0"/>
              </a:rPr>
              <a:t> Response – Happiness</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u="sng"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0" u="sng" dirty="0" smtClean="0">
                <a:latin typeface="Calibri" charset="0"/>
              </a:rPr>
              <a:t>2</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baseline="0" dirty="0" smtClean="0">
                <a:latin typeface="Calibri" charset="0"/>
              </a:rPr>
              <a:t>Neutral Stimulus – Door Squeaks</a:t>
            </a:r>
            <a:endParaRPr lang="en-US" b="0" u="none"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Unconditioned</a:t>
            </a:r>
            <a:r>
              <a:rPr lang="en-US" b="0" u="none" baseline="0" dirty="0" smtClean="0">
                <a:latin typeface="Calibri" charset="0"/>
              </a:rPr>
              <a:t> Stimulus – People</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Unconditioned</a:t>
            </a:r>
            <a:r>
              <a:rPr lang="en-US" b="0" u="none" baseline="0" dirty="0" smtClean="0">
                <a:latin typeface="Calibri" charset="0"/>
              </a:rPr>
              <a:t> Response – Wag Tail</a:t>
            </a:r>
          </a:p>
          <a:p>
            <a:pPr marL="0" indent="0" eaLnBrk="1" hangingPunct="1">
              <a:spcBef>
                <a:spcPct val="0"/>
              </a:spcBef>
              <a:buNone/>
            </a:pPr>
            <a:r>
              <a:rPr lang="en-US" b="0" u="none" dirty="0" smtClean="0">
                <a:latin typeface="Calibri" charset="0"/>
              </a:rPr>
              <a:t>Conditioned</a:t>
            </a:r>
            <a:r>
              <a:rPr lang="en-US" b="0" u="none" baseline="0" dirty="0" smtClean="0">
                <a:latin typeface="Calibri" charset="0"/>
              </a:rPr>
              <a:t> Stimulus – Door Squeaks</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Conditioned</a:t>
            </a:r>
            <a:r>
              <a:rPr lang="en-US" b="0" u="none" baseline="0" dirty="0" smtClean="0">
                <a:latin typeface="Calibri" charset="0"/>
              </a:rPr>
              <a:t> Response – Wag Tail</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u="none" baseline="0"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0" u="sng" baseline="0" dirty="0" smtClean="0">
                <a:latin typeface="Calibri" charset="0"/>
              </a:rPr>
              <a:t>3</a:t>
            </a:r>
            <a:endParaRPr lang="en-US" b="0" u="none" baseline="0" dirty="0" smtClean="0">
              <a:latin typeface="Calibri" charset="0"/>
            </a:endParaRPr>
          </a:p>
          <a:p>
            <a:pPr marL="0" indent="0" eaLnBrk="1" hangingPunct="1">
              <a:spcBef>
                <a:spcPct val="0"/>
              </a:spcBef>
              <a:buNone/>
            </a:pPr>
            <a:r>
              <a:rPr lang="en-US" b="0" u="none" baseline="0" dirty="0" smtClean="0">
                <a:latin typeface="Calibri" charset="0"/>
              </a:rPr>
              <a:t>Neutral Stimulus </a:t>
            </a:r>
            <a:r>
              <a:rPr lang="en-US" b="0" u="none" baseline="0" smtClean="0">
                <a:latin typeface="Calibri" charset="0"/>
              </a:rPr>
              <a:t>– null</a:t>
            </a:r>
            <a:endParaRPr lang="en-US" b="0" u="none" dirty="0" smtClean="0">
              <a:latin typeface="Calibri" charset="0"/>
            </a:endParaRP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Stimulus – Needle</a:t>
            </a: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Response – Fear to the needle</a:t>
            </a:r>
          </a:p>
          <a:p>
            <a:pPr marL="0" indent="0" eaLnBrk="1" hangingPunct="1">
              <a:spcBef>
                <a:spcPct val="0"/>
              </a:spcBef>
              <a:buNone/>
            </a:pPr>
            <a:r>
              <a:rPr lang="en-US" b="0" u="none" dirty="0" smtClean="0">
                <a:latin typeface="Calibri" charset="0"/>
              </a:rPr>
              <a:t>Conditioned</a:t>
            </a:r>
            <a:r>
              <a:rPr lang="en-US" b="0" u="none" baseline="0" dirty="0" smtClean="0">
                <a:latin typeface="Calibri" charset="0"/>
              </a:rPr>
              <a:t> Stimulus – Nurse Talking</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Conditioned</a:t>
            </a:r>
            <a:r>
              <a:rPr lang="en-US" b="0" u="none" baseline="0" dirty="0" smtClean="0">
                <a:latin typeface="Calibri" charset="0"/>
              </a:rPr>
              <a:t> Response – Fear</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u="none" baseline="0"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0" u="sng" baseline="0" dirty="0" smtClean="0">
                <a:latin typeface="Calibri" charset="0"/>
              </a:rPr>
              <a:t>4</a:t>
            </a:r>
            <a:endParaRPr lang="en-US" b="0" u="none" baseline="0" dirty="0" smtClean="0">
              <a:latin typeface="Calibri" charset="0"/>
            </a:endParaRPr>
          </a:p>
          <a:p>
            <a:pPr marL="0" indent="0" eaLnBrk="1" hangingPunct="1">
              <a:spcBef>
                <a:spcPct val="0"/>
              </a:spcBef>
              <a:buNone/>
            </a:pPr>
            <a:r>
              <a:rPr lang="en-US" b="0" u="none" baseline="0" dirty="0" smtClean="0">
                <a:latin typeface="Calibri" charset="0"/>
              </a:rPr>
              <a:t>Neutral Stimulus – Restaurant</a:t>
            </a:r>
            <a:endParaRPr lang="en-US" b="0" u="none" dirty="0" smtClean="0">
              <a:latin typeface="Calibri" charset="0"/>
            </a:endParaRP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Stimulus – Meal</a:t>
            </a:r>
          </a:p>
          <a:p>
            <a:pPr marL="0" indent="0" eaLnBrk="1" hangingPunct="1">
              <a:spcBef>
                <a:spcPct val="0"/>
              </a:spcBef>
              <a:buNone/>
            </a:pPr>
            <a:r>
              <a:rPr lang="en-US" b="0" u="none" dirty="0" smtClean="0">
                <a:latin typeface="Calibri" charset="0"/>
              </a:rPr>
              <a:t>Unconditioned</a:t>
            </a:r>
            <a:r>
              <a:rPr lang="en-US" b="0" u="none" baseline="0" dirty="0" smtClean="0">
                <a:latin typeface="Calibri" charset="0"/>
              </a:rPr>
              <a:t> Response – Hunger</a:t>
            </a:r>
          </a:p>
          <a:p>
            <a:pPr marL="0" indent="0" eaLnBrk="1" hangingPunct="1">
              <a:spcBef>
                <a:spcPct val="0"/>
              </a:spcBef>
              <a:buNone/>
            </a:pPr>
            <a:r>
              <a:rPr lang="en-US" b="0" u="none" dirty="0" smtClean="0">
                <a:latin typeface="Calibri" charset="0"/>
              </a:rPr>
              <a:t>Conditioned</a:t>
            </a:r>
            <a:r>
              <a:rPr lang="en-US" b="0" u="none" baseline="0" dirty="0" smtClean="0">
                <a:latin typeface="Calibri" charset="0"/>
              </a:rPr>
              <a:t> Stimulus – Restaurant sign </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0" u="none" dirty="0" smtClean="0">
                <a:latin typeface="Calibri" charset="0"/>
              </a:rPr>
              <a:t>Conditioned</a:t>
            </a:r>
            <a:r>
              <a:rPr lang="en-US" b="0" u="none" baseline="0" dirty="0" smtClean="0">
                <a:latin typeface="Calibri" charset="0"/>
              </a:rPr>
              <a:t> Response – Nausea</a:t>
            </a:r>
            <a:endParaRPr lang="en-US" b="0" u="sng" baseline="0" dirty="0" smtClean="0">
              <a:latin typeface="Calibri" charset="0"/>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u="none" dirty="0" smtClean="0">
              <a:latin typeface="Calibri" charset="0"/>
            </a:endParaRPr>
          </a:p>
        </p:txBody>
      </p:sp>
      <p:sp>
        <p:nvSpPr>
          <p:cNvPr id="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C6A0656-F844-8642-978A-3B48653CDDFB}" type="slidenum">
              <a:rPr lang="en-US">
                <a:latin typeface="Calibri" charset="0"/>
              </a:rPr>
              <a:pPr eaLnBrk="1" hangingPunct="1"/>
              <a:t>14</a:t>
            </a:fld>
            <a:endParaRPr lang="en-US">
              <a:latin typeface="Calibri" charset="0"/>
            </a:endParaRPr>
          </a:p>
        </p:txBody>
      </p:sp>
    </p:spTree>
    <p:extLst>
      <p:ext uri="{BB962C8B-B14F-4D97-AF65-F5344CB8AC3E}">
        <p14:creationId xmlns:p14="http://schemas.microsoft.com/office/powerpoint/2010/main" val="317444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4C40634-2F82-254A-A65F-CC3DE4B0BBEE}" type="slidenum">
              <a:rPr lang="en-US">
                <a:latin typeface="Calibri" charset="0"/>
              </a:rPr>
              <a:pPr eaLnBrk="1" hangingPunct="1"/>
              <a:t>18</a:t>
            </a:fld>
            <a:endParaRPr lang="en-US">
              <a:latin typeface="Calibri" charset="0"/>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Wingdings" charset="0"/>
              <a:buNone/>
            </a:pPr>
            <a:r>
              <a:rPr lang="en-US" dirty="0" smtClean="0">
                <a:latin typeface="Calibri" charset="0"/>
              </a:rPr>
              <a:t>Instructor</a:t>
            </a:r>
            <a:r>
              <a:rPr lang="en-US" dirty="0">
                <a:latin typeface="Calibri" charset="0"/>
              </a:rPr>
              <a:t>, some discussion prompts: </a:t>
            </a:r>
          </a:p>
          <a:p>
            <a:pPr eaLnBrk="1" hangingPunct="1">
              <a:spcBef>
                <a:spcPct val="0"/>
              </a:spcBef>
              <a:buFont typeface="Wingdings" charset="0"/>
              <a:buNone/>
            </a:pPr>
            <a:r>
              <a:rPr lang="ja-JP" altLang="en-US" dirty="0">
                <a:latin typeface="Calibri" charset="0"/>
              </a:rPr>
              <a:t>“</a:t>
            </a:r>
            <a:r>
              <a:rPr lang="en-US" dirty="0">
                <a:latin typeface="Calibri" charset="0"/>
              </a:rPr>
              <a:t>In the </a:t>
            </a:r>
            <a:r>
              <a:rPr lang="ja-JP" altLang="en-US" dirty="0">
                <a:latin typeface="Calibri" charset="0"/>
              </a:rPr>
              <a:t>“</a:t>
            </a:r>
            <a:r>
              <a:rPr lang="en-US" dirty="0">
                <a:latin typeface="Calibri" charset="0"/>
              </a:rPr>
              <a:t>acquisition graph,</a:t>
            </a:r>
            <a:r>
              <a:rPr lang="ja-JP" altLang="en-US" dirty="0">
                <a:latin typeface="Calibri" charset="0"/>
              </a:rPr>
              <a:t>”</a:t>
            </a:r>
            <a:r>
              <a:rPr lang="en-US" dirty="0">
                <a:latin typeface="Calibri" charset="0"/>
              </a:rPr>
              <a:t> what does </a:t>
            </a:r>
            <a:r>
              <a:rPr lang="ja-JP" altLang="en-US" dirty="0">
                <a:latin typeface="Calibri" charset="0"/>
              </a:rPr>
              <a:t>“</a:t>
            </a:r>
            <a:r>
              <a:rPr lang="en-US" dirty="0">
                <a:latin typeface="Calibri" charset="0"/>
              </a:rPr>
              <a:t>strength</a:t>
            </a:r>
            <a:r>
              <a:rPr lang="ja-JP" altLang="en-US" dirty="0">
                <a:latin typeface="Calibri" charset="0"/>
              </a:rPr>
              <a:t>”</a:t>
            </a:r>
            <a:r>
              <a:rPr lang="en-US" dirty="0">
                <a:latin typeface="Calibri" charset="0"/>
              </a:rPr>
              <a:t> mean?</a:t>
            </a:r>
            <a:r>
              <a:rPr lang="ja-JP" altLang="en-US" dirty="0">
                <a:latin typeface="Calibri" charset="0"/>
              </a:rPr>
              <a:t>”</a:t>
            </a:r>
            <a:r>
              <a:rPr lang="en-US" dirty="0">
                <a:latin typeface="Calibri" charset="0"/>
              </a:rPr>
              <a:t> [Answer: it refers to the strength of the association between NS and US, as measured by the likelihood and intensity of the unconditioned response (drooling) now being triggered by the former neutral (now conditioned) stimulus (the bell). More drooling = more strength. </a:t>
            </a:r>
          </a:p>
          <a:p>
            <a:pPr eaLnBrk="1" hangingPunct="1">
              <a:spcBef>
                <a:spcPct val="0"/>
              </a:spcBef>
              <a:buFont typeface="Wingdings" charset="0"/>
              <a:buNone/>
            </a:pPr>
            <a:r>
              <a:rPr lang="en-US" i="1" u="sng" dirty="0">
                <a:latin typeface="Calibri" charset="0"/>
              </a:rPr>
              <a:t>Timing issue</a:t>
            </a:r>
            <a:r>
              <a:rPr lang="en-US" dirty="0">
                <a:latin typeface="Calibri" charset="0"/>
              </a:rPr>
              <a:t>:</a:t>
            </a:r>
            <a:r>
              <a:rPr lang="en-US" b="1" dirty="0">
                <a:latin typeface="Calibri" charset="0"/>
              </a:rPr>
              <a:t> </a:t>
            </a:r>
            <a:r>
              <a:rPr lang="en-US" dirty="0">
                <a:latin typeface="Calibri" charset="0"/>
              </a:rPr>
              <a:t>why </a:t>
            </a:r>
            <a:r>
              <a:rPr lang="en-US" dirty="0" err="1">
                <a:latin typeface="Calibri" charset="0"/>
              </a:rPr>
              <a:t>wouldn</a:t>
            </a:r>
            <a:r>
              <a:rPr lang="ja-JP" altLang="en-US" dirty="0">
                <a:latin typeface="Calibri" charset="0"/>
              </a:rPr>
              <a:t>’</a:t>
            </a:r>
            <a:r>
              <a:rPr lang="en-US" dirty="0">
                <a:latin typeface="Calibri" charset="0"/>
              </a:rPr>
              <a:t>t it work if we rang the bell AFTER presenting the food?...because our bodies/brains are not set up to work that way. Why not?...conditioning allows us to </a:t>
            </a:r>
            <a:r>
              <a:rPr lang="en-US" u="sng" dirty="0">
                <a:latin typeface="Calibri" charset="0"/>
              </a:rPr>
              <a:t>prepare</a:t>
            </a:r>
            <a:r>
              <a:rPr lang="en-US" dirty="0">
                <a:latin typeface="Calibri" charset="0"/>
              </a:rPr>
              <a:t> for benefits or threats; a bell </a:t>
            </a:r>
            <a:r>
              <a:rPr lang="en-US" u="sng" dirty="0">
                <a:latin typeface="Calibri" charset="0"/>
              </a:rPr>
              <a:t>after</a:t>
            </a:r>
            <a:r>
              <a:rPr lang="en-US" dirty="0">
                <a:latin typeface="Calibri" charset="0"/>
              </a:rPr>
              <a:t> the food </a:t>
            </a:r>
            <a:r>
              <a:rPr lang="en-US" dirty="0" err="1">
                <a:latin typeface="Calibri" charset="0"/>
              </a:rPr>
              <a:t>wouldn</a:t>
            </a:r>
            <a:r>
              <a:rPr lang="ja-JP" altLang="en-US" dirty="0">
                <a:latin typeface="Calibri" charset="0"/>
              </a:rPr>
              <a:t>’</a:t>
            </a:r>
            <a:r>
              <a:rPr lang="en-US" dirty="0">
                <a:latin typeface="Calibri" charset="0"/>
              </a:rPr>
              <a:t>t predict anything..</a:t>
            </a:r>
          </a:p>
          <a:p>
            <a:pPr eaLnBrk="1" hangingPunct="1">
              <a:spcBef>
                <a:spcPct val="0"/>
              </a:spcBef>
            </a:pPr>
            <a:r>
              <a:rPr lang="en-US" dirty="0">
                <a:latin typeface="Calibri" charset="0"/>
                <a:cs typeface="Arial" charset="0"/>
              </a:rPr>
              <a:t>An exception to the half-second rule is food aversion, coming up in a later slide.</a:t>
            </a:r>
          </a:p>
        </p:txBody>
      </p:sp>
    </p:spTree>
    <p:extLst>
      <p:ext uri="{BB962C8B-B14F-4D97-AF65-F5344CB8AC3E}">
        <p14:creationId xmlns:p14="http://schemas.microsoft.com/office/powerpoint/2010/main" val="188416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Answer: the bell no longer predicts the arrival of food. </a:t>
            </a:r>
            <a:endParaRPr lang="en-US" dirty="0">
              <a:latin typeface="Calibri" charset="0"/>
            </a:endParaRPr>
          </a:p>
        </p:txBody>
      </p:sp>
      <p:sp>
        <p:nvSpPr>
          <p:cNvPr id="5632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DDE0289-4797-2749-9C2E-3436A01DAB25}" type="slidenum">
              <a:rPr lang="en-US">
                <a:latin typeface="Calibri" charset="0"/>
              </a:rPr>
              <a:pPr eaLnBrk="1" hangingPunct="1"/>
              <a:t>19</a:t>
            </a:fld>
            <a:endParaRPr lang="en-US">
              <a:latin typeface="Calibri" charset="0"/>
            </a:endParaRPr>
          </a:p>
        </p:txBody>
      </p:sp>
    </p:spTree>
    <p:extLst>
      <p:ext uri="{BB962C8B-B14F-4D97-AF65-F5344CB8AC3E}">
        <p14:creationId xmlns:p14="http://schemas.microsoft.com/office/powerpoint/2010/main" val="39450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one implication of spontaneous recovery is that a behavior therapist may think that a phobic reaction has been extinguished, by repeatedly presenting the phobic stimulus without anything bad happening. However, after a rest from treatment, the phobic reaction can return. One solution is counterconditioning in order to build a new association. </a:t>
            </a:r>
            <a:endParaRPr lang="en-US" dirty="0" smtClean="0">
              <a:latin typeface="Calibri" charset="0"/>
            </a:endParaRP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The memory is still there,</a:t>
            </a:r>
            <a:r>
              <a:rPr lang="en-US" baseline="0" dirty="0" smtClean="0">
                <a:latin typeface="Calibri" charset="0"/>
              </a:rPr>
              <a:t> but since the response is not there anymore due to the CS, the organism decides not to have a CR</a:t>
            </a:r>
            <a:endParaRPr lang="en-US" dirty="0" smtClean="0">
              <a:latin typeface="Calibri" charset="0"/>
            </a:endParaRPr>
          </a:p>
          <a:p>
            <a:pPr eaLnBrk="1" hangingPunct="1">
              <a:spcBef>
                <a:spcPct val="0"/>
              </a:spcBef>
            </a:pPr>
            <a:endParaRPr lang="en-US" dirty="0" smtClean="0">
              <a:latin typeface="Calibri" charset="0"/>
            </a:endParaRPr>
          </a:p>
          <a:p>
            <a:pPr eaLnBrk="1" hangingPunct="1">
              <a:spcBef>
                <a:spcPct val="0"/>
              </a:spcBef>
            </a:pPr>
            <a:endParaRPr lang="en-US" dirty="0" smtClean="0">
              <a:latin typeface="Calibri" charset="0"/>
            </a:endParaRPr>
          </a:p>
        </p:txBody>
      </p:sp>
      <p:sp>
        <p:nvSpPr>
          <p:cNvPr id="583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2201D92-87FC-4F41-9397-80D254BC2A07}" type="slidenum">
              <a:rPr lang="en-US">
                <a:latin typeface="Calibri" charset="0"/>
              </a:rPr>
              <a:pPr eaLnBrk="1" hangingPunct="1"/>
              <a:t>20</a:t>
            </a:fld>
            <a:endParaRPr lang="en-US">
              <a:latin typeface="Calibri" charset="0"/>
            </a:endParaRPr>
          </a:p>
        </p:txBody>
      </p:sp>
    </p:spTree>
    <p:extLst>
      <p:ext uri="{BB962C8B-B14F-4D97-AF65-F5344CB8AC3E}">
        <p14:creationId xmlns:p14="http://schemas.microsoft.com/office/powerpoint/2010/main" val="2299563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reveal bullets.</a:t>
            </a:r>
          </a:p>
          <a:p>
            <a:pPr eaLnBrk="1" hangingPunct="1">
              <a:spcBef>
                <a:spcPct val="0"/>
              </a:spcBef>
            </a:pPr>
            <a:r>
              <a:rPr lang="en-US">
                <a:latin typeface="Calibri" charset="0"/>
              </a:rPr>
              <a:t>A different application of classical conditioning would include working with phobias; not just creating them, but eliminating them. </a:t>
            </a:r>
          </a:p>
          <a:p>
            <a:pPr marL="0" lvl="1" eaLnBrk="1" hangingPunct="1">
              <a:spcBef>
                <a:spcPct val="0"/>
              </a:spcBef>
            </a:pPr>
            <a:r>
              <a:rPr lang="en-US">
                <a:latin typeface="Calibri" charset="0"/>
              </a:rPr>
              <a:t>Exposure to a conditioned stimulus (such as a store where panic attacks have occurred) without UR (the panic attack) can extinguish phobias, but to prevent spontaneous recovery, counterconditioning must occur (associating the store with a relaxed state). </a:t>
            </a:r>
          </a:p>
        </p:txBody>
      </p:sp>
      <p:sp>
        <p:nvSpPr>
          <p:cNvPr id="645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475A09-9F2C-0E41-B64C-DCE937C912AB}" type="slidenum">
              <a:rPr lang="en-US">
                <a:latin typeface="Calibri" charset="0"/>
              </a:rPr>
              <a:pPr eaLnBrk="1" hangingPunct="1"/>
              <a:t>21</a:t>
            </a:fld>
            <a:endParaRPr lang="en-US">
              <a:latin typeface="Calibri" charset="0"/>
            </a:endParaRPr>
          </a:p>
        </p:txBody>
      </p:sp>
    </p:spTree>
    <p:extLst>
      <p:ext uri="{BB962C8B-B14F-4D97-AF65-F5344CB8AC3E}">
        <p14:creationId xmlns:p14="http://schemas.microsoft.com/office/powerpoint/2010/main" val="2137654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5" name="Rectangle 3"/>
          <p:cNvSpPr>
            <a:spLocks noGrp="1"/>
          </p:cNvSpPr>
          <p:nvPr>
            <p:ph type="body" idx="1"/>
          </p:nvPr>
        </p:nvSpPr>
        <p:spPr bwMode="auto">
          <a:xfrm>
            <a:off x="595313" y="4252913"/>
            <a:ext cx="5543550" cy="213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414735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9" name="Rectangle 3"/>
          <p:cNvSpPr>
            <a:spLocks noGrp="1"/>
          </p:cNvSpPr>
          <p:nvPr>
            <p:ph type="body" idx="1"/>
          </p:nvPr>
        </p:nvSpPr>
        <p:spPr bwMode="auto">
          <a:xfrm>
            <a:off x="595313" y="4340225"/>
            <a:ext cx="5619750" cy="1460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36929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3" name="Rectangle 3"/>
          <p:cNvSpPr>
            <a:spLocks noGrp="1"/>
          </p:cNvSpPr>
          <p:nvPr>
            <p:ph type="body" idx="1"/>
          </p:nvPr>
        </p:nvSpPr>
        <p:spPr bwMode="auto">
          <a:xfrm>
            <a:off x="581025" y="4310063"/>
            <a:ext cx="5630863" cy="1533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62218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i="0" dirty="0">
              <a:latin typeface="Calibri" charset="0"/>
            </a:endParaRPr>
          </a:p>
        </p:txBody>
      </p:sp>
      <p:sp>
        <p:nvSpPr>
          <p:cNvPr id="3379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9B94D9C-81DE-DC45-B821-1BF3762881D9}" type="slidenum">
              <a:rPr lang="en-US">
                <a:latin typeface="Calibri" charset="0"/>
              </a:rPr>
              <a:pPr eaLnBrk="1" hangingPunct="1"/>
              <a:t>26</a:t>
            </a:fld>
            <a:endParaRPr lang="en-US">
              <a:latin typeface="Calibri" charset="0"/>
            </a:endParaRPr>
          </a:p>
        </p:txBody>
      </p:sp>
    </p:spTree>
    <p:extLst>
      <p:ext uri="{BB962C8B-B14F-4D97-AF65-F5344CB8AC3E}">
        <p14:creationId xmlns:p14="http://schemas.microsoft.com/office/powerpoint/2010/main" val="4268794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More </a:t>
            </a:r>
            <a:r>
              <a:rPr lang="en-US" dirty="0">
                <a:latin typeface="Calibri" charset="0"/>
              </a:rPr>
              <a:t>details on Edward Thorndike</a:t>
            </a:r>
            <a:r>
              <a:rPr lang="ja-JP" altLang="en-US" dirty="0">
                <a:latin typeface="Calibri" charset="0"/>
              </a:rPr>
              <a:t>’</a:t>
            </a:r>
            <a:r>
              <a:rPr lang="en-US" dirty="0">
                <a:latin typeface="Calibri" charset="0"/>
              </a:rPr>
              <a:t>s experiment: the cats did not learn from observing a solution, but did learn from trials with rewards.</a:t>
            </a:r>
          </a:p>
          <a:p>
            <a:pPr eaLnBrk="1" hangingPunct="1">
              <a:spcBef>
                <a:spcPct val="0"/>
              </a:spcBef>
            </a:pPr>
            <a:r>
              <a:rPr lang="en-US" dirty="0">
                <a:latin typeface="Calibri" charset="0"/>
              </a:rPr>
              <a:t> The word </a:t>
            </a:r>
            <a:r>
              <a:rPr lang="ja-JP" altLang="en-US" dirty="0">
                <a:latin typeface="Calibri" charset="0"/>
              </a:rPr>
              <a:t>“</a:t>
            </a:r>
            <a:r>
              <a:rPr lang="en-US" dirty="0">
                <a:latin typeface="Calibri" charset="0"/>
              </a:rPr>
              <a:t>strengthened</a:t>
            </a:r>
            <a:r>
              <a:rPr lang="ja-JP" altLang="en-US" dirty="0">
                <a:latin typeface="Calibri" charset="0"/>
              </a:rPr>
              <a:t>”</a:t>
            </a:r>
            <a:r>
              <a:rPr lang="en-US" dirty="0">
                <a:latin typeface="Calibri" charset="0"/>
              </a:rPr>
              <a:t> is used in this definition to apply to all the effects of rewarding a behavior including making it happen more frequently, more intensely, or in the case of the cats, more time-efficiently. </a:t>
            </a:r>
          </a:p>
          <a:p>
            <a:pPr eaLnBrk="1" hangingPunct="1">
              <a:spcBef>
                <a:spcPct val="0"/>
              </a:spcBef>
            </a:pPr>
            <a:r>
              <a:rPr lang="en-US" dirty="0">
                <a:latin typeface="Calibri" charset="0"/>
              </a:rPr>
              <a:t>A more thorough statement of Thorndike</a:t>
            </a:r>
            <a:r>
              <a:rPr lang="ja-JP" altLang="en-US" dirty="0">
                <a:latin typeface="Calibri" charset="0"/>
              </a:rPr>
              <a:t>’</a:t>
            </a:r>
            <a:r>
              <a:rPr lang="en-US" dirty="0">
                <a:latin typeface="Calibri" charset="0"/>
              </a:rPr>
              <a:t>s view is that when a behavior (or </a:t>
            </a:r>
            <a:r>
              <a:rPr lang="ja-JP" altLang="en-US" dirty="0">
                <a:latin typeface="Calibri" charset="0"/>
              </a:rPr>
              <a:t>“</a:t>
            </a:r>
            <a:r>
              <a:rPr lang="en-US" dirty="0">
                <a:latin typeface="Calibri" charset="0"/>
              </a:rPr>
              <a:t>a response</a:t>
            </a:r>
            <a:r>
              <a:rPr lang="ja-JP" altLang="en-US" dirty="0">
                <a:latin typeface="Calibri" charset="0"/>
              </a:rPr>
              <a:t>”</a:t>
            </a:r>
            <a:r>
              <a:rPr lang="en-US" dirty="0">
                <a:latin typeface="Calibri" charset="0"/>
              </a:rPr>
              <a:t>, as Thorndike might have called the cat</a:t>
            </a:r>
            <a:r>
              <a:rPr lang="ja-JP" altLang="en-US" dirty="0">
                <a:latin typeface="Calibri" charset="0"/>
              </a:rPr>
              <a:t>’</a:t>
            </a:r>
            <a:r>
              <a:rPr lang="en-US" dirty="0">
                <a:latin typeface="Calibri" charset="0"/>
              </a:rPr>
              <a:t>s behavior) produces a desirable effect in a particular situation, the behavior will become more likely to occur again in that situation, AND, a behavior that produces an undesired effect becomes less likely to occur again in that situation.</a:t>
            </a:r>
          </a:p>
        </p:txBody>
      </p:sp>
      <p:sp>
        <p:nvSpPr>
          <p:cNvPr id="7680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5C50A59-60B9-E34C-8767-04883C0B335C}" type="slidenum">
              <a:rPr lang="en-US">
                <a:latin typeface="Calibri" charset="0"/>
              </a:rPr>
              <a:pPr eaLnBrk="1" hangingPunct="1"/>
              <a:t>27</a:t>
            </a:fld>
            <a:endParaRPr lang="en-US">
              <a:latin typeface="Calibri" charset="0"/>
            </a:endParaRPr>
          </a:p>
        </p:txBody>
      </p:sp>
    </p:spTree>
    <p:extLst>
      <p:ext uri="{BB962C8B-B14F-4D97-AF65-F5344CB8AC3E}">
        <p14:creationId xmlns:p14="http://schemas.microsoft.com/office/powerpoint/2010/main" val="318451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Conditioning – reaction to</a:t>
            </a:r>
            <a:r>
              <a:rPr lang="en-GB" baseline="0" dirty="0" smtClean="0"/>
              <a:t> a stimulus modified by learning</a:t>
            </a:r>
            <a:endParaRPr lang="en-GB" dirty="0"/>
          </a:p>
        </p:txBody>
      </p:sp>
      <p:sp>
        <p:nvSpPr>
          <p:cNvPr id="4" name="Slide Number Placeholder 3"/>
          <p:cNvSpPr>
            <a:spLocks noGrp="1"/>
          </p:cNvSpPr>
          <p:nvPr>
            <p:ph type="sldNum" sz="quarter" idx="10"/>
          </p:nvPr>
        </p:nvSpPr>
        <p:spPr/>
        <p:txBody>
          <a:bodyPr/>
          <a:lstStyle/>
          <a:p>
            <a:fld id="{D34EE5B8-CF0C-2247-BBB2-D068DA5A9308}" type="slidenum">
              <a:rPr lang="en-US" smtClean="0"/>
              <a:t>3</a:t>
            </a:fld>
            <a:endParaRPr lang="en-US"/>
          </a:p>
        </p:txBody>
      </p:sp>
    </p:spTree>
    <p:extLst>
      <p:ext uri="{BB962C8B-B14F-4D97-AF65-F5344CB8AC3E}">
        <p14:creationId xmlns:p14="http://schemas.microsoft.com/office/powerpoint/2010/main" val="1040753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8294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690B674-50C5-944C-9039-6E0B2CAF9BAE}" type="slidenum">
              <a:rPr lang="en-US">
                <a:latin typeface="Calibri" charset="0"/>
              </a:rPr>
              <a:pPr eaLnBrk="1" hangingPunct="1"/>
              <a:t>29</a:t>
            </a:fld>
            <a:endParaRPr lang="en-US">
              <a:latin typeface="Calibri" charset="0"/>
            </a:endParaRPr>
          </a:p>
        </p:txBody>
      </p:sp>
    </p:spTree>
    <p:extLst>
      <p:ext uri="{BB962C8B-B14F-4D97-AF65-F5344CB8AC3E}">
        <p14:creationId xmlns:p14="http://schemas.microsoft.com/office/powerpoint/2010/main" val="3211387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1" dirty="0">
              <a:latin typeface="Calibri" charset="0"/>
            </a:endParaRPr>
          </a:p>
        </p:txBody>
      </p:sp>
      <p:sp>
        <p:nvSpPr>
          <p:cNvPr id="10547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126E1D0-7840-D54E-9DC7-DAD44AB77023}" type="slidenum">
              <a:rPr lang="en-US">
                <a:latin typeface="Calibri" charset="0"/>
              </a:rPr>
              <a:pPr eaLnBrk="1" hangingPunct="1"/>
              <a:t>30</a:t>
            </a:fld>
            <a:endParaRPr lang="en-US">
              <a:latin typeface="Calibri" charset="0"/>
            </a:endParaRPr>
          </a:p>
        </p:txBody>
      </p:sp>
    </p:spTree>
    <p:extLst>
      <p:ext uri="{BB962C8B-B14F-4D97-AF65-F5344CB8AC3E}">
        <p14:creationId xmlns:p14="http://schemas.microsoft.com/office/powerpoint/2010/main" val="658435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the </a:t>
            </a:r>
            <a:r>
              <a:rPr lang="ja-JP" altLang="en-US" dirty="0">
                <a:latin typeface="Calibri" charset="0"/>
              </a:rPr>
              <a:t>“</a:t>
            </a:r>
            <a:r>
              <a:rPr lang="en-US" dirty="0">
                <a:latin typeface="Calibri" charset="0"/>
              </a:rPr>
              <a:t>shape the instructor</a:t>
            </a:r>
            <a:r>
              <a:rPr lang="ja-JP" altLang="en-US" dirty="0">
                <a:latin typeface="Calibri" charset="0"/>
              </a:rPr>
              <a:t>”</a:t>
            </a:r>
            <a:r>
              <a:rPr lang="en-US" dirty="0">
                <a:latin typeface="Calibri" charset="0"/>
              </a:rPr>
              <a:t> exercise carries a myth that it was done in one class until the professor went out the door.</a:t>
            </a:r>
          </a:p>
          <a:p>
            <a:pPr eaLnBrk="1" hangingPunct="1">
              <a:spcBef>
                <a:spcPct val="0"/>
              </a:spcBef>
            </a:pPr>
            <a:r>
              <a:rPr lang="en-US" dirty="0">
                <a:latin typeface="Calibri" charset="0"/>
              </a:rPr>
              <a:t>In a more realistic example, animal training makes use of shaping by rewarding successive approximations. (an illustration with seals occurs elsewhere in this slide show). A seal may not naturally balance a ball on its nose for a long time, but it might nudge it up into the air. By rewarding this behavior, the behavior can get stronger and more prolonged and can be rewarded when done after a hand gesture so that the gesture can serve as a command. </a:t>
            </a:r>
          </a:p>
        </p:txBody>
      </p:sp>
      <p:sp>
        <p:nvSpPr>
          <p:cNvPr id="8499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CA20AAE-F379-2441-801E-34752344F71D}" type="slidenum">
              <a:rPr lang="en-US">
                <a:latin typeface="Calibri" charset="0"/>
              </a:rPr>
              <a:pPr eaLnBrk="1" hangingPunct="1"/>
              <a:t>31</a:t>
            </a:fld>
            <a:endParaRPr lang="en-US">
              <a:latin typeface="Calibri" charset="0"/>
            </a:endParaRPr>
          </a:p>
        </p:txBody>
      </p:sp>
    </p:spTree>
    <p:extLst>
      <p:ext uri="{BB962C8B-B14F-4D97-AF65-F5344CB8AC3E}">
        <p14:creationId xmlns:p14="http://schemas.microsoft.com/office/powerpoint/2010/main" val="164281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A </a:t>
            </a:r>
            <a:r>
              <a:rPr lang="en-US" dirty="0">
                <a:latin typeface="Calibri" charset="0"/>
              </a:rPr>
              <a:t>pigeon given a reward</a:t>
            </a:r>
            <a:r>
              <a:rPr lang="en-US" b="1" dirty="0">
                <a:latin typeface="Calibri" charset="0"/>
              </a:rPr>
              <a:t> </a:t>
            </a:r>
            <a:r>
              <a:rPr lang="en-US" u="sng" dirty="0">
                <a:latin typeface="Calibri" charset="0"/>
              </a:rPr>
              <a:t>sometimes </a:t>
            </a:r>
            <a:r>
              <a:rPr lang="en-US" dirty="0">
                <a:latin typeface="Calibri" charset="0"/>
              </a:rPr>
              <a:t>for pecking a key, later pecked 150,000 times without getting a reward. Trying to think like this pigeon: if the reward sometimes comes even after not showing up for a while, maybe the 150,001</a:t>
            </a:r>
            <a:r>
              <a:rPr lang="en-US" baseline="30000" dirty="0">
                <a:latin typeface="Calibri" charset="0"/>
              </a:rPr>
              <a:t>st</a:t>
            </a:r>
            <a:r>
              <a:rPr lang="en-US" dirty="0">
                <a:latin typeface="Calibri" charset="0"/>
              </a:rPr>
              <a:t> time will be the time I get the reward.</a:t>
            </a:r>
          </a:p>
          <a:p>
            <a:pPr eaLnBrk="1" hangingPunct="1">
              <a:spcBef>
                <a:spcPct val="0"/>
              </a:spcBef>
            </a:pPr>
            <a:r>
              <a:rPr lang="en-US" dirty="0">
                <a:latin typeface="Calibri" charset="0"/>
              </a:rPr>
              <a:t>Perhaps this is why neglected kids hold out hope of parental love and keep trying for it even after years without a response; maybe on some rare occasion, there was an apparently loving moment.</a:t>
            </a:r>
          </a:p>
        </p:txBody>
      </p:sp>
      <p:sp>
        <p:nvSpPr>
          <p:cNvPr id="9523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20FD2ED-12DA-F049-94EA-A4DCD60FDD93}" type="slidenum">
              <a:rPr lang="en-US">
                <a:latin typeface="Calibri" charset="0"/>
              </a:rPr>
              <a:pPr eaLnBrk="1" hangingPunct="1"/>
              <a:t>33</a:t>
            </a:fld>
            <a:endParaRPr lang="en-US">
              <a:latin typeface="Calibri" charset="0"/>
            </a:endParaRPr>
          </a:p>
        </p:txBody>
      </p:sp>
    </p:spTree>
    <p:extLst>
      <p:ext uri="{BB962C8B-B14F-4D97-AF65-F5344CB8AC3E}">
        <p14:creationId xmlns:p14="http://schemas.microsoft.com/office/powerpoint/2010/main" val="428381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Examples </a:t>
            </a:r>
            <a:r>
              <a:rPr lang="en-US" dirty="0">
                <a:latin typeface="Calibri" charset="0"/>
              </a:rPr>
              <a:t>of each of the above:</a:t>
            </a:r>
          </a:p>
          <a:p>
            <a:pPr eaLnBrk="1" hangingPunct="1">
              <a:spcBef>
                <a:spcPct val="0"/>
              </a:spcBef>
            </a:pPr>
            <a:r>
              <a:rPr lang="en-US" i="1" dirty="0">
                <a:latin typeface="Calibri" charset="0"/>
              </a:rPr>
              <a:t>Fixed interval schedule--</a:t>
            </a:r>
            <a:r>
              <a:rPr lang="en-US" dirty="0">
                <a:latin typeface="Calibri" charset="0"/>
              </a:rPr>
              <a:t>paid once a week </a:t>
            </a:r>
          </a:p>
          <a:p>
            <a:pPr eaLnBrk="1" hangingPunct="1">
              <a:spcBef>
                <a:spcPct val="0"/>
              </a:spcBef>
            </a:pPr>
            <a:r>
              <a:rPr lang="en-US" i="1" dirty="0">
                <a:latin typeface="Calibri" charset="0"/>
              </a:rPr>
              <a:t>Variable interval schedule--</a:t>
            </a:r>
            <a:r>
              <a:rPr lang="en-US" dirty="0">
                <a:latin typeface="Calibri" charset="0"/>
              </a:rPr>
              <a:t>patted on the back occasionally</a:t>
            </a:r>
            <a:r>
              <a:rPr lang="en-US" b="1" dirty="0">
                <a:latin typeface="Calibri" charset="0"/>
              </a:rPr>
              <a:t> </a:t>
            </a:r>
            <a:endParaRPr lang="en-US" dirty="0">
              <a:latin typeface="Calibri" charset="0"/>
            </a:endParaRPr>
          </a:p>
          <a:p>
            <a:pPr eaLnBrk="1" hangingPunct="1">
              <a:spcBef>
                <a:spcPct val="0"/>
              </a:spcBef>
            </a:pPr>
            <a:r>
              <a:rPr lang="en-US" i="1" dirty="0">
                <a:latin typeface="Calibri" charset="0"/>
              </a:rPr>
              <a:t>Fixed ratio </a:t>
            </a:r>
            <a:r>
              <a:rPr lang="en-US" dirty="0">
                <a:latin typeface="Calibri" charset="0"/>
              </a:rPr>
              <a:t>schedule--paid for every 10 units of work completed </a:t>
            </a:r>
          </a:p>
          <a:p>
            <a:pPr eaLnBrk="1" hangingPunct="1">
              <a:spcBef>
                <a:spcPct val="0"/>
              </a:spcBef>
            </a:pPr>
            <a:r>
              <a:rPr lang="en-US" i="1" dirty="0">
                <a:latin typeface="Calibri" charset="0"/>
              </a:rPr>
              <a:t>Variable ratio schedule</a:t>
            </a:r>
            <a:r>
              <a:rPr lang="en-US" dirty="0">
                <a:latin typeface="Calibri" charset="0"/>
              </a:rPr>
              <a:t>--unpredictably getting a </a:t>
            </a:r>
            <a:r>
              <a:rPr lang="ja-JP" altLang="en-US" dirty="0">
                <a:latin typeface="Calibri" charset="0"/>
              </a:rPr>
              <a:t>“</a:t>
            </a:r>
            <a:r>
              <a:rPr lang="en-US" dirty="0">
                <a:latin typeface="Calibri" charset="0"/>
              </a:rPr>
              <a:t>good job</a:t>
            </a:r>
            <a:r>
              <a:rPr lang="ja-JP" altLang="en-US" dirty="0">
                <a:latin typeface="Calibri" charset="0"/>
              </a:rPr>
              <a:t>”</a:t>
            </a:r>
            <a:r>
              <a:rPr lang="en-US" dirty="0">
                <a:latin typeface="Calibri" charset="0"/>
              </a:rPr>
              <a:t> comment about some unit of work you completed</a:t>
            </a:r>
          </a:p>
        </p:txBody>
      </p:sp>
      <p:sp>
        <p:nvSpPr>
          <p:cNvPr id="9728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4AEF808-9192-5346-AC48-511E1FF77ACF}" type="slidenum">
              <a:rPr lang="en-US">
                <a:latin typeface="Calibri" charset="0"/>
              </a:rPr>
              <a:pPr eaLnBrk="1" hangingPunct="1"/>
              <a:t>34</a:t>
            </a:fld>
            <a:endParaRPr lang="en-US">
              <a:latin typeface="Calibri" charset="0"/>
            </a:endParaRPr>
          </a:p>
        </p:txBody>
      </p:sp>
    </p:spTree>
    <p:extLst>
      <p:ext uri="{BB962C8B-B14F-4D97-AF65-F5344CB8AC3E}">
        <p14:creationId xmlns:p14="http://schemas.microsoft.com/office/powerpoint/2010/main" val="2050336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on the first few items, or for students who may struggle, you could call on people to simply state whether it</a:t>
            </a:r>
            <a:r>
              <a:rPr lang="ja-JP" altLang="en-US" dirty="0">
                <a:latin typeface="Calibri" charset="0"/>
              </a:rPr>
              <a:t>’</a:t>
            </a:r>
            <a:r>
              <a:rPr lang="en-US" dirty="0">
                <a:latin typeface="Calibri" charset="0"/>
              </a:rPr>
              <a:t>s ratio or interval, or whether it</a:t>
            </a:r>
            <a:r>
              <a:rPr lang="ja-JP" altLang="en-US" dirty="0">
                <a:latin typeface="Calibri" charset="0"/>
              </a:rPr>
              <a:t>’</a:t>
            </a:r>
            <a:r>
              <a:rPr lang="en-US" dirty="0">
                <a:latin typeface="Calibri" charset="0"/>
              </a:rPr>
              <a:t>s fixed or variable. However, after #5, ask for answers stating the whole term such as </a:t>
            </a:r>
            <a:r>
              <a:rPr lang="ja-JP" altLang="en-US" dirty="0">
                <a:latin typeface="Calibri" charset="0"/>
              </a:rPr>
              <a:t>“</a:t>
            </a:r>
            <a:r>
              <a:rPr lang="en-US" dirty="0">
                <a:latin typeface="Calibri" charset="0"/>
              </a:rPr>
              <a:t>fixed interval.</a:t>
            </a:r>
            <a:r>
              <a:rPr lang="ja-JP" altLang="en-US" dirty="0">
                <a:latin typeface="Calibri" charset="0"/>
              </a:rPr>
              <a:t>”</a:t>
            </a:r>
            <a:r>
              <a:rPr lang="en-US" dirty="0">
                <a:latin typeface="Calibri" charset="0"/>
              </a:rPr>
              <a:t> </a:t>
            </a:r>
          </a:p>
          <a:p>
            <a:pPr eaLnBrk="1" hangingPunct="1">
              <a:spcBef>
                <a:spcPct val="0"/>
              </a:spcBef>
            </a:pPr>
            <a:r>
              <a:rPr lang="en-US" dirty="0">
                <a:latin typeface="Calibri" charset="0"/>
              </a:rPr>
              <a:t>Explanations for selected items:</a:t>
            </a:r>
          </a:p>
          <a:p>
            <a:pPr eaLnBrk="1" hangingPunct="1">
              <a:spcBef>
                <a:spcPct val="0"/>
              </a:spcBef>
            </a:pPr>
            <a:r>
              <a:rPr lang="en-US" dirty="0">
                <a:latin typeface="Calibri" charset="0"/>
              </a:rPr>
              <a:t>#5. If you play once a day, then the ratio (percentage of behaviors rewarded) and the interval (percentage of days rewarded) are the same, so both answers are correct.</a:t>
            </a:r>
          </a:p>
          <a:p>
            <a:pPr eaLnBrk="1" hangingPunct="1">
              <a:spcBef>
                <a:spcPct val="0"/>
              </a:spcBef>
            </a:pPr>
            <a:r>
              <a:rPr lang="en-US" dirty="0">
                <a:latin typeface="Calibri" charset="0"/>
              </a:rPr>
              <a:t>#6. The reward for checking for messages is a function of time, not a function of how often you check. This goes for #10 as well, but paychecks are on a fixed interval, while text messages come in variable intervals.</a:t>
            </a:r>
          </a:p>
          <a:p>
            <a:pPr eaLnBrk="1" hangingPunct="1">
              <a:spcBef>
                <a:spcPct val="0"/>
              </a:spcBef>
            </a:pPr>
            <a:r>
              <a:rPr lang="en-US" dirty="0">
                <a:latin typeface="Calibri" charset="0"/>
              </a:rPr>
              <a:t>#8. The word </a:t>
            </a:r>
            <a:r>
              <a:rPr lang="ja-JP" altLang="en-US" dirty="0">
                <a:latin typeface="Calibri" charset="0"/>
              </a:rPr>
              <a:t>“</a:t>
            </a:r>
            <a:r>
              <a:rPr lang="en-US" dirty="0">
                <a:latin typeface="Calibri" charset="0"/>
              </a:rPr>
              <a:t>average</a:t>
            </a:r>
            <a:r>
              <a:rPr lang="ja-JP" altLang="en-US" dirty="0">
                <a:latin typeface="Calibri" charset="0"/>
              </a:rPr>
              <a:t>”</a:t>
            </a:r>
            <a:r>
              <a:rPr lang="en-US" dirty="0">
                <a:latin typeface="Calibri" charset="0"/>
              </a:rPr>
              <a:t> is crucial: donations can vary tremendously, so the </a:t>
            </a:r>
            <a:r>
              <a:rPr lang="en-US" i="1" dirty="0">
                <a:latin typeface="Calibri" charset="0"/>
              </a:rPr>
              <a:t>average</a:t>
            </a:r>
            <a:r>
              <a:rPr lang="en-US" dirty="0">
                <a:latin typeface="Calibri" charset="0"/>
              </a:rPr>
              <a:t> is no guarantee of a fixed ratio of donations every eighth house.</a:t>
            </a:r>
          </a:p>
        </p:txBody>
      </p:sp>
      <p:sp>
        <p:nvSpPr>
          <p:cNvPr id="993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357DC75-6AFC-4D46-AFA2-3F8D00FAD5F0}" type="slidenum">
              <a:rPr lang="en-US">
                <a:latin typeface="Calibri" charset="0"/>
              </a:rPr>
              <a:pPr eaLnBrk="1" hangingPunct="1"/>
              <a:t>35</a:t>
            </a:fld>
            <a:endParaRPr lang="en-US">
              <a:latin typeface="Calibri" charset="0"/>
            </a:endParaRPr>
          </a:p>
        </p:txBody>
      </p:sp>
    </p:spTree>
    <p:extLst>
      <p:ext uri="{BB962C8B-B14F-4D97-AF65-F5344CB8AC3E}">
        <p14:creationId xmlns:p14="http://schemas.microsoft.com/office/powerpoint/2010/main" val="125803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We’ve been talking about learning…Is all of learning explained through classical and operant conditioning?</a:t>
            </a:r>
          </a:p>
          <a:p>
            <a:endParaRPr lang="en-US" altLang="en-US" smtClean="0"/>
          </a:p>
          <a:p>
            <a:r>
              <a:rPr lang="en-US" altLang="en-US" smtClean="0"/>
              <a:t>Imagine the first time you did laundry…did you simply start trying random things until you got a favorable response (clean clothes). If you did, you’d still be learning to wash clothes.  Of course you didn’t, you knew exactly where to put the clothes. Your textbook uses the example of driving a car. When you first learned to drive a car did you do random things until the car started? Of course not, you knew exactly where to put the key for example. How did you learn that?</a:t>
            </a:r>
          </a:p>
          <a:p>
            <a:endParaRPr lang="en-US" altLang="en-US" smtClean="0"/>
          </a:p>
          <a:p>
            <a:r>
              <a:rPr lang="en-US" altLang="en-US" smtClean="0"/>
              <a:t>Observation.</a:t>
            </a:r>
          </a:p>
          <a:p>
            <a:endParaRPr lang="en-US" altLang="en-US" smtClean="0"/>
          </a:p>
          <a:p>
            <a:r>
              <a:rPr lang="en-US" altLang="en-US" smtClean="0"/>
              <a:t>Observational learning occurs when an organism’s responding is influenced by the observation of others. The others that we observe—we call them models.</a:t>
            </a:r>
          </a:p>
          <a:p>
            <a:r>
              <a:rPr lang="en-US" altLang="en-US" smtClean="0"/>
              <a:t> </a:t>
            </a:r>
          </a:p>
          <a:p>
            <a:r>
              <a:rPr lang="en-US" altLang="en-US" smtClean="0"/>
              <a:t>Albert Bandura identified four key processes in observational learning: attention, retention, reproduction, and motivation. Let’s take each in turn. According to Bandura—classical and operant conditioning can take place vicariously. If the observed response is rewarded it is strengthened for the model and the observer. The bobo doll study</a:t>
            </a:r>
          </a:p>
        </p:txBody>
      </p:sp>
    </p:spTree>
    <p:extLst>
      <p:ext uri="{BB962C8B-B14F-4D97-AF65-F5344CB8AC3E}">
        <p14:creationId xmlns:p14="http://schemas.microsoft.com/office/powerpoint/2010/main" val="2676901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Now—we can talk about cognition in learning…remember our discussion of learning to date has been from the perspective of the behaviorist and they are only concerned with observable behavior. </a:t>
            </a:r>
          </a:p>
          <a:p>
            <a:endParaRPr lang="en-US" altLang="en-US" smtClean="0"/>
          </a:p>
          <a:p>
            <a:endParaRPr lang="en-US" altLang="en-US" smtClean="0"/>
          </a:p>
        </p:txBody>
      </p:sp>
      <p:sp>
        <p:nvSpPr>
          <p:cNvPr id="1843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7C9A6F14-3418-4182-858B-4E55E35446A4}" type="slidenum">
              <a:rPr lang="en-US" altLang="en-US" sz="1200">
                <a:solidFill>
                  <a:schemeClr val="tx1"/>
                </a:solidFill>
                <a:latin typeface="Calibri" panose="020F0502020204030204" pitchFamily="34" charset="0"/>
              </a:rPr>
              <a:pPr/>
              <a:t>40</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233516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150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34236EAD-6CED-469A-80BD-6181C5F4C3E4}" type="slidenum">
              <a:rPr lang="en-US" altLang="en-US" sz="1200">
                <a:solidFill>
                  <a:schemeClr val="tx1"/>
                </a:solidFill>
                <a:latin typeface="Calibri" panose="020F0502020204030204" pitchFamily="34" charset="0"/>
              </a:rPr>
              <a:pPr/>
              <a:t>42</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2720797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Physical punishment can increase aggressive behavior in children.  Parents may unknowingly serve as models for aggressive behavior. Individuals displaying violence on television may also serve as a model of aggressive behavior for children.</a:t>
            </a:r>
          </a:p>
          <a:p>
            <a:endParaRPr lang="en-US" altLang="en-US" dirty="0" smtClean="0"/>
          </a:p>
          <a:p>
            <a:r>
              <a:rPr lang="en-US" altLang="en-US" dirty="0" smtClean="0"/>
              <a:t>Click the link [the bobo doll studies] to show you tube of bobo doll study. Stop video right before mention of empathy.</a:t>
            </a:r>
          </a:p>
          <a:p>
            <a:r>
              <a:rPr lang="en-US" altLang="en-US" dirty="0" smtClean="0"/>
              <a:t>Web link also pasted below.</a:t>
            </a:r>
          </a:p>
          <a:p>
            <a:endParaRPr lang="en-US" altLang="en-US" dirty="0" smtClean="0"/>
          </a:p>
          <a:p>
            <a:r>
              <a:rPr lang="en-US" altLang="en-US" dirty="0" smtClean="0"/>
              <a:t>https://</a:t>
            </a:r>
            <a:r>
              <a:rPr lang="en-US" altLang="en-US" dirty="0" smtClean="0"/>
              <a:t>www.youtube.com/watch?v=zerCK0lRjp8</a:t>
            </a:r>
          </a:p>
          <a:p>
            <a:endParaRPr lang="en-US" altLang="en-US" dirty="0" smtClean="0"/>
          </a:p>
          <a:p>
            <a:r>
              <a:rPr lang="en-US" altLang="en-US" dirty="0" smtClean="0"/>
              <a:t>Cathodic? – so when you watch it, you need</a:t>
            </a:r>
            <a:r>
              <a:rPr lang="en-US" altLang="en-US" baseline="0" dirty="0" smtClean="0"/>
              <a:t> to act it </a:t>
            </a:r>
            <a:r>
              <a:rPr lang="en-US" altLang="en-US" baseline="0" smtClean="0"/>
              <a:t>out yourself</a:t>
            </a:r>
            <a:endParaRPr lang="en-US" altLang="en-US" dirty="0" smtClean="0"/>
          </a:p>
          <a:p>
            <a:endParaRPr lang="en-US" altLang="en-US" dirty="0" smtClean="0"/>
          </a:p>
        </p:txBody>
      </p:sp>
      <p:sp>
        <p:nvSpPr>
          <p:cNvPr id="2457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D6447ACF-FACE-468F-8926-C55FD8526E72}" type="slidenum">
              <a:rPr lang="en-US" altLang="en-US" sz="1200">
                <a:solidFill>
                  <a:schemeClr val="tx1"/>
                </a:solidFill>
                <a:latin typeface="Calibri" panose="020F0502020204030204" pitchFamily="34" charset="0"/>
              </a:rPr>
              <a:pPr/>
              <a:t>44</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367211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xfrm>
            <a:off x="581025" y="4246563"/>
            <a:ext cx="5573713" cy="1835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another example of classical conditioning in which we learn from experience occurs when conditioning helps us associate </a:t>
            </a:r>
            <a:r>
              <a:rPr lang="ja-JP" altLang="en-US" dirty="0">
                <a:latin typeface="Calibri" charset="0"/>
              </a:rPr>
              <a:t>“</a:t>
            </a:r>
            <a:r>
              <a:rPr lang="en-US" dirty="0">
                <a:latin typeface="Calibri" charset="0"/>
              </a:rPr>
              <a:t>BEEEP</a:t>
            </a:r>
            <a:r>
              <a:rPr lang="ja-JP" altLang="en-US" dirty="0">
                <a:latin typeface="Calibri" charset="0"/>
              </a:rPr>
              <a:t>”</a:t>
            </a:r>
            <a:r>
              <a:rPr lang="en-US" dirty="0">
                <a:latin typeface="Calibri" charset="0"/>
              </a:rPr>
              <a:t> with an approaching car. The BEEP sound soon is as alarming as the car. Without this learning, cars might run us over.</a:t>
            </a:r>
          </a:p>
          <a:p>
            <a:pPr eaLnBrk="1" hangingPunct="1">
              <a:spcBef>
                <a:spcPct val="0"/>
              </a:spcBef>
            </a:pPr>
            <a:r>
              <a:rPr lang="en-US" dirty="0">
                <a:latin typeface="Calibri" charset="0"/>
              </a:rPr>
              <a:t>Another example of classical conditioning: military service personnel who hear a mortar launch sound </a:t>
            </a:r>
            <a:r>
              <a:rPr lang="ja-JP" altLang="en-US" dirty="0">
                <a:latin typeface="Calibri" charset="0"/>
              </a:rPr>
              <a:t>“</a:t>
            </a:r>
            <a:r>
              <a:rPr lang="en-US" dirty="0" err="1">
                <a:latin typeface="Calibri" charset="0"/>
              </a:rPr>
              <a:t>thoom</a:t>
            </a:r>
            <a:r>
              <a:rPr lang="ja-JP" altLang="en-US" dirty="0">
                <a:latin typeface="Calibri" charset="0"/>
              </a:rPr>
              <a:t>”</a:t>
            </a:r>
            <a:r>
              <a:rPr lang="en-US" dirty="0">
                <a:latin typeface="Calibri" charset="0"/>
              </a:rPr>
              <a:t> followed by a violent explosion nearby may learn to associate those two stimuli. As a result, at fireworks, even when they know there is no danger, the launch of fireworks sometimes still triggers a </a:t>
            </a:r>
            <a:r>
              <a:rPr lang="ja-JP" altLang="en-US" dirty="0">
                <a:latin typeface="Calibri" charset="0"/>
              </a:rPr>
              <a:t>“</a:t>
            </a:r>
            <a:r>
              <a:rPr lang="en-US" dirty="0">
                <a:latin typeface="Calibri" charset="0"/>
              </a:rPr>
              <a:t>duck and cover</a:t>
            </a:r>
            <a:r>
              <a:rPr lang="ja-JP" altLang="en-US" dirty="0">
                <a:latin typeface="Calibri" charset="0"/>
              </a:rPr>
              <a:t>”</a:t>
            </a:r>
            <a:r>
              <a:rPr lang="en-US" dirty="0">
                <a:latin typeface="Calibri" charset="0"/>
              </a:rPr>
              <a:t> reaction.</a:t>
            </a:r>
          </a:p>
        </p:txBody>
      </p:sp>
      <p:sp>
        <p:nvSpPr>
          <p:cNvPr id="3174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09A281C-66EC-C746-B8C2-05DD2AE14C3E}" type="slidenum">
              <a:rPr lang="en-US">
                <a:latin typeface="Calibri" charset="0"/>
              </a:rPr>
              <a:pPr eaLnBrk="1" hangingPunct="1"/>
              <a:t>5</a:t>
            </a:fld>
            <a:endParaRPr lang="en-US">
              <a:latin typeface="Calibri" charset="0"/>
            </a:endParaRPr>
          </a:p>
        </p:txBody>
      </p:sp>
    </p:spTree>
    <p:extLst>
      <p:ext uri="{BB962C8B-B14F-4D97-AF65-F5344CB8AC3E}">
        <p14:creationId xmlns:p14="http://schemas.microsoft.com/office/powerpoint/2010/main" val="3726284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Children in this study were about 4 years old on average.</a:t>
            </a:r>
          </a:p>
          <a:p>
            <a:endParaRPr lang="en-US" altLang="en-US" smtClean="0"/>
          </a:p>
          <a:p>
            <a:r>
              <a:rPr lang="en-US" altLang="en-US" smtClean="0"/>
              <a:t>While children were at daycare, they were invited to play in a toy room. The child was then told that the escort needed to stop in their office briefly—this was part of the experimental manipulation. Manipulation: the child was told to watch TV during the delay: on the TV was a 5 minute film sequences: </a:t>
            </a:r>
          </a:p>
          <a:p>
            <a:endParaRPr lang="en-US" altLang="en-US" smtClean="0"/>
          </a:p>
          <a:p>
            <a:pPr>
              <a:buFontTx/>
              <a:buAutoNum type="arabicPeriod"/>
            </a:pPr>
            <a:r>
              <a:rPr lang="en-US" altLang="en-US" smtClean="0"/>
              <a:t>Aggression-rewarded—Rocky attacks Johnny, then gets to play with his toys and have soda and cookies.</a:t>
            </a:r>
          </a:p>
          <a:p>
            <a:pPr>
              <a:buFontTx/>
              <a:buAutoNum type="arabicPeriod"/>
            </a:pPr>
            <a:r>
              <a:rPr lang="en-US" altLang="en-US" smtClean="0"/>
              <a:t>Aggression-punished—Johnny fights back, Rocky is afraid.</a:t>
            </a:r>
          </a:p>
          <a:p>
            <a:pPr>
              <a:buFontTx/>
              <a:buAutoNum type="arabicPeriod"/>
            </a:pPr>
            <a:r>
              <a:rPr lang="en-US" altLang="en-US" smtClean="0"/>
              <a:t>No aggression—Rocky and Johnny engaged in vigorous play.</a:t>
            </a:r>
          </a:p>
          <a:p>
            <a:pPr>
              <a:buFontTx/>
              <a:buAutoNum type="arabicPeriod"/>
            </a:pPr>
            <a:r>
              <a:rPr lang="en-US" altLang="en-US" smtClean="0"/>
              <a:t>No model: the child does not watch TV</a:t>
            </a:r>
          </a:p>
          <a:p>
            <a:pPr>
              <a:buFontTx/>
              <a:buAutoNum type="arabicPeriod"/>
            </a:pPr>
            <a:endParaRPr lang="en-US" altLang="en-US" smtClean="0"/>
          </a:p>
          <a:p>
            <a:r>
              <a:rPr lang="en-US" altLang="en-US" smtClean="0"/>
              <a:t>Then child is taken to the toy room—bobo dolls included (also options for non-aggressive play). Researchers counted the number of aggressive acts in 20 minutes. </a:t>
            </a:r>
          </a:p>
          <a:p>
            <a:endParaRPr lang="en-US" altLang="en-US" smtClean="0"/>
          </a:p>
          <a:p>
            <a:r>
              <a:rPr lang="en-US" altLang="en-US" smtClean="0"/>
              <a:t>[Review results on the graph.]</a:t>
            </a:r>
          </a:p>
        </p:txBody>
      </p:sp>
      <p:sp>
        <p:nvSpPr>
          <p:cNvPr id="2662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DC056214-667C-4442-8A2A-5A507E4401C0}" type="slidenum">
              <a:rPr lang="en-US" altLang="en-US" sz="1200">
                <a:solidFill>
                  <a:schemeClr val="tx1"/>
                </a:solidFill>
                <a:latin typeface="Calibri" panose="020F0502020204030204" pitchFamily="34" charset="0"/>
              </a:rPr>
              <a:pPr/>
              <a:t>45</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656715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This is true for children and adults. </a:t>
            </a:r>
          </a:p>
          <a:p>
            <a:endParaRPr lang="en-US" altLang="en-US" dirty="0" smtClean="0"/>
          </a:p>
          <a:p>
            <a:r>
              <a:rPr lang="en-US" altLang="en-US" dirty="0" smtClean="0"/>
              <a:t>Randomly assigned to play violent vs. nonviolent video games for 20 minutes. Smaller physiological reactions to video recordings of prison fights, police confrontations, etc.) for those who played violent games compared to those who played nonviolent video games. </a:t>
            </a:r>
          </a:p>
          <a:p>
            <a:endParaRPr lang="en-US" altLang="en-US" dirty="0" smtClean="0"/>
          </a:p>
          <a:p>
            <a:r>
              <a:rPr lang="en-US" altLang="en-US" dirty="0" smtClean="0"/>
              <a:t>Participants in Bushman &amp; Anderson, 2009 played violent or nonviolent video games in the lab—afterwards they heard a staged fight where one person was clearly injured and the aggressor had already fled the scene. Those who played the violent video game took longer to help (73 seconds vs. 16 seconds).</a:t>
            </a:r>
          </a:p>
        </p:txBody>
      </p:sp>
      <p:sp>
        <p:nvSpPr>
          <p:cNvPr id="2867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397D293D-50A3-4FD7-BB2D-0B1E0317B76D}" type="slidenum">
              <a:rPr lang="en-US" altLang="en-US" sz="1200">
                <a:solidFill>
                  <a:schemeClr val="tx1"/>
                </a:solidFill>
                <a:latin typeface="Calibri" panose="020F0502020204030204" pitchFamily="34" charset="0"/>
              </a:rPr>
              <a:pPr/>
              <a:t>46</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1563497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There have been a number of correlational studies to try to understand what happens in real life.</a:t>
            </a:r>
          </a:p>
          <a:p>
            <a:endParaRPr lang="en-US" altLang="en-US" smtClean="0"/>
          </a:p>
          <a:p>
            <a:r>
              <a:rPr lang="en-US" altLang="en-US" smtClean="0"/>
              <a:t>The more violence children watch—the more aggressive they tend to be. But correlation does not equal causation.</a:t>
            </a:r>
          </a:p>
          <a:p>
            <a:r>
              <a:rPr lang="en-US" altLang="en-US" smtClean="0"/>
              <a:t>Critics say: </a:t>
            </a:r>
          </a:p>
          <a:p>
            <a:r>
              <a:rPr lang="en-US" altLang="en-US" smtClean="0"/>
              <a:t>Maybe children who are already aggressive are more interested in violent TV shows. </a:t>
            </a:r>
          </a:p>
          <a:p>
            <a:endParaRPr lang="en-US" altLang="en-US" smtClean="0"/>
          </a:p>
          <a:p>
            <a:r>
              <a:rPr lang="en-US" altLang="en-US" smtClean="0"/>
              <a:t>Longitudinal studies (following people over time) have shown that high exposure to violence in childhood predicts aggressiveness in adolescence and adulthood. The effect of media and TV violence may be small, but even if only 1 in 100 viewers became more aggressive that could have a big impact given that television reaches millions of people. </a:t>
            </a:r>
          </a:p>
          <a:p>
            <a:endParaRPr lang="en-US" altLang="en-US" smtClean="0"/>
          </a:p>
          <a:p>
            <a:endParaRPr lang="en-US" altLang="en-US" smtClean="0"/>
          </a:p>
        </p:txBody>
      </p:sp>
      <p:sp>
        <p:nvSpPr>
          <p:cNvPr id="307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fld id="{8E486159-0AED-4938-946A-76891C93D222}" type="slidenum">
              <a:rPr lang="en-US" altLang="en-US" sz="1200">
                <a:solidFill>
                  <a:schemeClr val="tx1"/>
                </a:solidFill>
                <a:latin typeface="Calibri" panose="020F0502020204030204" pitchFamily="34" charset="0"/>
              </a:rPr>
              <a:pPr/>
              <a:t>47</a:t>
            </a:fld>
            <a:endParaRPr lang="en-US" altLang="en-US" sz="1200">
              <a:solidFill>
                <a:schemeClr val="tx1"/>
              </a:solidFill>
              <a:latin typeface="Calibri" panose="020F0502020204030204" pitchFamily="34" charset="0"/>
            </a:endParaRPr>
          </a:p>
        </p:txBody>
      </p:sp>
    </p:spTree>
    <p:extLst>
      <p:ext uri="{BB962C8B-B14F-4D97-AF65-F5344CB8AC3E}">
        <p14:creationId xmlns:p14="http://schemas.microsoft.com/office/powerpoint/2010/main" val="38328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xfrm>
            <a:off x="581025" y="4246563"/>
            <a:ext cx="5573713" cy="1835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start animated example (let it play out).</a:t>
            </a:r>
            <a:endParaRPr lang="en-US">
              <a:latin typeface="Calibri" charset="0"/>
            </a:endParaRPr>
          </a:p>
          <a:p>
            <a:pPr eaLnBrk="1" hangingPunct="1">
              <a:spcBef>
                <a:spcPct val="0"/>
              </a:spcBef>
            </a:pPr>
            <a:r>
              <a:rPr lang="en-US">
                <a:latin typeface="Calibri" charset="0"/>
              </a:rPr>
              <a:t>Instructor: another example of classical conditioning in which we learn from experience occurs when conditioning helps us associate </a:t>
            </a:r>
            <a:r>
              <a:rPr lang="ja-JP" altLang="en-US">
                <a:latin typeface="Calibri" charset="0"/>
              </a:rPr>
              <a:t>“</a:t>
            </a:r>
            <a:r>
              <a:rPr lang="en-US">
                <a:latin typeface="Calibri" charset="0"/>
              </a:rPr>
              <a:t>BEEEP</a:t>
            </a:r>
            <a:r>
              <a:rPr lang="ja-JP" altLang="en-US">
                <a:latin typeface="Calibri" charset="0"/>
              </a:rPr>
              <a:t>”</a:t>
            </a:r>
            <a:r>
              <a:rPr lang="en-US">
                <a:latin typeface="Calibri" charset="0"/>
              </a:rPr>
              <a:t> with an approaching car. The BEEP sound soon is as alarming as the car. Without this learning, cars might run us over.</a:t>
            </a:r>
          </a:p>
          <a:p>
            <a:pPr eaLnBrk="1" hangingPunct="1">
              <a:spcBef>
                <a:spcPct val="0"/>
              </a:spcBef>
            </a:pPr>
            <a:r>
              <a:rPr lang="en-US">
                <a:latin typeface="Calibri" charset="0"/>
              </a:rPr>
              <a:t>Another example of classical conditioning: military service personnel who hear a mortar launch sound </a:t>
            </a:r>
            <a:r>
              <a:rPr lang="ja-JP" altLang="en-US">
                <a:latin typeface="Calibri" charset="0"/>
              </a:rPr>
              <a:t>“</a:t>
            </a:r>
            <a:r>
              <a:rPr lang="en-US">
                <a:latin typeface="Calibri" charset="0"/>
              </a:rPr>
              <a:t>thoom</a:t>
            </a:r>
            <a:r>
              <a:rPr lang="ja-JP" altLang="en-US">
                <a:latin typeface="Calibri" charset="0"/>
              </a:rPr>
              <a:t>”</a:t>
            </a:r>
            <a:r>
              <a:rPr lang="en-US">
                <a:latin typeface="Calibri" charset="0"/>
              </a:rPr>
              <a:t> followed by a violent explosion nearby may learn to associate those two stimuli. As a result, at fireworks, even when they know there is no danger, the launch of fireworks sometimes still triggers a </a:t>
            </a:r>
            <a:r>
              <a:rPr lang="ja-JP" altLang="en-US">
                <a:latin typeface="Calibri" charset="0"/>
              </a:rPr>
              <a:t>“</a:t>
            </a:r>
            <a:r>
              <a:rPr lang="en-US">
                <a:latin typeface="Calibri" charset="0"/>
              </a:rPr>
              <a:t>duck and cover</a:t>
            </a:r>
            <a:r>
              <a:rPr lang="ja-JP" altLang="en-US">
                <a:latin typeface="Calibri" charset="0"/>
              </a:rPr>
              <a:t>”</a:t>
            </a:r>
            <a:r>
              <a:rPr lang="en-US">
                <a:latin typeface="Calibri" charset="0"/>
              </a:rPr>
              <a:t> reaction.</a:t>
            </a:r>
          </a:p>
        </p:txBody>
      </p:sp>
      <p:sp>
        <p:nvSpPr>
          <p:cNvPr id="3174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09A281C-66EC-C746-B8C2-05DD2AE14C3E}" type="slidenum">
              <a:rPr lang="en-US">
                <a:latin typeface="Calibri" charset="0"/>
              </a:rPr>
              <a:pPr eaLnBrk="1" hangingPunct="1"/>
              <a:t>6</a:t>
            </a:fld>
            <a:endParaRPr lang="en-US">
              <a:latin typeface="Calibri" charset="0"/>
            </a:endParaRPr>
          </a:p>
        </p:txBody>
      </p:sp>
    </p:spTree>
    <p:extLst>
      <p:ext uri="{BB962C8B-B14F-4D97-AF65-F5344CB8AC3E}">
        <p14:creationId xmlns:p14="http://schemas.microsoft.com/office/powerpoint/2010/main" val="208163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reveal bullets.</a:t>
            </a:r>
          </a:p>
          <a:p>
            <a:pPr eaLnBrk="1" hangingPunct="1">
              <a:spcBef>
                <a:spcPct val="0"/>
              </a:spcBef>
            </a:pPr>
            <a:r>
              <a:rPr lang="en-US">
                <a:latin typeface="Calibri" charset="0"/>
              </a:rPr>
              <a:t>Instructor, you can add verbally: </a:t>
            </a:r>
          </a:p>
          <a:p>
            <a:pPr eaLnBrk="1" hangingPunct="1">
              <a:spcBef>
                <a:spcPct val="0"/>
              </a:spcBef>
            </a:pPr>
            <a:r>
              <a:rPr lang="ja-JP" altLang="en-US">
                <a:latin typeface="Calibri" charset="0"/>
              </a:rPr>
              <a:t>“</a:t>
            </a:r>
            <a:r>
              <a:rPr lang="en-US">
                <a:latin typeface="Calibri" charset="0"/>
              </a:rPr>
              <a:t>The dog had learned that these stimuli predicted the arrival food. These neutral stimuli had become </a:t>
            </a:r>
            <a:r>
              <a:rPr lang="en-US" i="1" u="sng">
                <a:latin typeface="Calibri" charset="0"/>
              </a:rPr>
              <a:t>conditioned stimuli</a:t>
            </a:r>
            <a:r>
              <a:rPr lang="en-US">
                <a:latin typeface="Calibri" charset="0"/>
              </a:rPr>
              <a:t>.</a:t>
            </a:r>
            <a:r>
              <a:rPr lang="ja-JP" altLang="en-US">
                <a:latin typeface="Calibri" charset="0"/>
              </a:rPr>
              <a:t>”</a:t>
            </a:r>
            <a:r>
              <a:rPr lang="en-US">
                <a:latin typeface="Calibri" charset="0"/>
              </a:rPr>
              <a:t> </a:t>
            </a:r>
          </a:p>
          <a:p>
            <a:pPr eaLnBrk="1" hangingPunct="1">
              <a:spcBef>
                <a:spcPct val="0"/>
              </a:spcBef>
            </a:pPr>
            <a:r>
              <a:rPr lang="en-US">
                <a:latin typeface="Calibri" charset="0"/>
              </a:rPr>
              <a:t>Ivan Pavlov then performed controlled experiments yielding much of the knowledge about conditioning still used today.</a:t>
            </a:r>
          </a:p>
        </p:txBody>
      </p:sp>
      <p:sp>
        <p:nvSpPr>
          <p:cNvPr id="3993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A7BE61F-C0CF-7942-9E52-87CCC791D934}" type="slidenum">
              <a:rPr lang="en-US">
                <a:latin typeface="Calibri" charset="0"/>
              </a:rPr>
              <a:pPr eaLnBrk="1" hangingPunct="1"/>
              <a:t>7</a:t>
            </a:fld>
            <a:endParaRPr lang="en-US">
              <a:latin typeface="Calibri" charset="0"/>
            </a:endParaRPr>
          </a:p>
        </p:txBody>
      </p:sp>
    </p:spTree>
    <p:extLst>
      <p:ext uri="{BB962C8B-B14F-4D97-AF65-F5344CB8AC3E}">
        <p14:creationId xmlns:p14="http://schemas.microsoft.com/office/powerpoint/2010/main" val="371539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xfrm>
            <a:off x="609600" y="4340225"/>
            <a:ext cx="5559425" cy="2089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start animation.</a:t>
            </a:r>
          </a:p>
          <a:p>
            <a:pPr eaLnBrk="1" hangingPunct="1">
              <a:spcBef>
                <a:spcPct val="0"/>
              </a:spcBef>
            </a:pPr>
            <a:endParaRPr lang="en-US">
              <a:latin typeface="Calibri" charset="0"/>
            </a:endParaRPr>
          </a:p>
        </p:txBody>
      </p:sp>
      <p:sp>
        <p:nvSpPr>
          <p:cNvPr id="4198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92E6A9-BB0A-5147-A688-DE312718A4D7}" type="slidenum">
              <a:rPr lang="en-US">
                <a:latin typeface="Calibri" charset="0"/>
              </a:rPr>
              <a:pPr eaLnBrk="1" hangingPunct="1"/>
              <a:t>8</a:t>
            </a:fld>
            <a:endParaRPr lang="en-US">
              <a:latin typeface="Calibri" charset="0"/>
            </a:endParaRPr>
          </a:p>
        </p:txBody>
      </p:sp>
    </p:spTree>
    <p:extLst>
      <p:ext uri="{BB962C8B-B14F-4D97-AF65-F5344CB8AC3E}">
        <p14:creationId xmlns:p14="http://schemas.microsoft.com/office/powerpoint/2010/main" val="3295261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1" name="Notes Placeholder 2"/>
          <p:cNvSpPr>
            <a:spLocks noGrp="1"/>
          </p:cNvSpPr>
          <p:nvPr>
            <p:ph type="body" idx="1"/>
          </p:nvPr>
        </p:nvSpPr>
        <p:spPr bwMode="auto">
          <a:xfrm>
            <a:off x="581025" y="4224338"/>
            <a:ext cx="5573713" cy="3490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start animation.</a:t>
            </a:r>
          </a:p>
          <a:p>
            <a:pPr eaLnBrk="1" hangingPunct="1">
              <a:spcBef>
                <a:spcPct val="0"/>
              </a:spcBef>
            </a:pPr>
            <a:r>
              <a:rPr lang="en-US">
                <a:latin typeface="Calibri" charset="0"/>
              </a:rPr>
              <a:t>Ivan Pavlov</a:t>
            </a:r>
            <a:r>
              <a:rPr lang="ja-JP" altLang="en-US">
                <a:latin typeface="Calibri" charset="0"/>
              </a:rPr>
              <a:t>’</a:t>
            </a:r>
            <a:r>
              <a:rPr lang="en-US">
                <a:latin typeface="Calibri" charset="0"/>
              </a:rPr>
              <a:t>s dogs exhibited salivation (UR) in response to food (US). </a:t>
            </a:r>
          </a:p>
          <a:p>
            <a:pPr eaLnBrk="1" hangingPunct="1">
              <a:spcBef>
                <a:spcPct val="0"/>
              </a:spcBef>
            </a:pPr>
            <a:endParaRPr lang="en-US">
              <a:latin typeface="Calibri" charset="0"/>
            </a:endParaRPr>
          </a:p>
        </p:txBody>
      </p:sp>
      <p:sp>
        <p:nvSpPr>
          <p:cNvPr id="4403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E211D89-7D19-0D4D-8481-98274CBB9A41}" type="slidenum">
              <a:rPr lang="en-US">
                <a:latin typeface="Calibri" charset="0"/>
              </a:rPr>
              <a:pPr eaLnBrk="1" hangingPunct="1"/>
              <a:t>9</a:t>
            </a:fld>
            <a:endParaRPr lang="en-US">
              <a:latin typeface="Calibri" charset="0"/>
            </a:endParaRPr>
          </a:p>
        </p:txBody>
      </p:sp>
    </p:spTree>
    <p:extLst>
      <p:ext uri="{BB962C8B-B14F-4D97-AF65-F5344CB8AC3E}">
        <p14:creationId xmlns:p14="http://schemas.microsoft.com/office/powerpoint/2010/main" val="271487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5" name="Notes Placeholder 2"/>
          <p:cNvSpPr>
            <a:spLocks noGrp="1"/>
          </p:cNvSpPr>
          <p:nvPr>
            <p:ph type="body" idx="1"/>
          </p:nvPr>
        </p:nvSpPr>
        <p:spPr bwMode="auto">
          <a:xfrm>
            <a:off x="581025" y="4354513"/>
            <a:ext cx="5588000" cy="3360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start animation.</a:t>
            </a:r>
          </a:p>
          <a:p>
            <a:pPr eaLnBrk="1" hangingPunct="1">
              <a:spcBef>
                <a:spcPct val="0"/>
              </a:spcBef>
            </a:pPr>
            <a:r>
              <a:rPr lang="en-US">
                <a:latin typeface="Calibri" charset="0"/>
              </a:rPr>
              <a:t>Ivan Pavlov then presented a tone (NS) just before presenting the food (US). </a:t>
            </a:r>
          </a:p>
          <a:p>
            <a:pPr eaLnBrk="1" hangingPunct="1">
              <a:spcBef>
                <a:spcPct val="0"/>
              </a:spcBef>
            </a:pPr>
            <a:r>
              <a:rPr lang="en-US">
                <a:latin typeface="Calibri" charset="0"/>
              </a:rPr>
              <a:t>APA Learning Goal 1: Knowledge Base of Psychology</a:t>
            </a:r>
          </a:p>
        </p:txBody>
      </p:sp>
      <p:sp>
        <p:nvSpPr>
          <p:cNvPr id="4608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E329781-9F1C-5B47-B454-5574F6AEED08}" type="slidenum">
              <a:rPr lang="en-US">
                <a:latin typeface="Calibri" charset="0"/>
              </a:rPr>
              <a:pPr eaLnBrk="1" hangingPunct="1"/>
              <a:t>10</a:t>
            </a:fld>
            <a:endParaRPr lang="en-US">
              <a:latin typeface="Calibri" charset="0"/>
            </a:endParaRPr>
          </a:p>
        </p:txBody>
      </p:sp>
    </p:spTree>
    <p:extLst>
      <p:ext uri="{BB962C8B-B14F-4D97-AF65-F5344CB8AC3E}">
        <p14:creationId xmlns:p14="http://schemas.microsoft.com/office/powerpoint/2010/main" val="2695896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9" name="Notes Placeholder 2"/>
          <p:cNvSpPr>
            <a:spLocks noGrp="1"/>
          </p:cNvSpPr>
          <p:nvPr>
            <p:ph type="body" idx="1"/>
          </p:nvPr>
        </p:nvSpPr>
        <p:spPr bwMode="auto">
          <a:xfrm>
            <a:off x="595313" y="4267200"/>
            <a:ext cx="5602287" cy="273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start animation. Click again to show recap.</a:t>
            </a:r>
          </a:p>
          <a:p>
            <a:pPr eaLnBrk="1" hangingPunct="1">
              <a:spcBef>
                <a:spcPct val="0"/>
              </a:spcBef>
            </a:pPr>
            <a:r>
              <a:rPr lang="en-US">
                <a:latin typeface="Calibri" charset="0"/>
              </a:rPr>
              <a:t>After a few pairings, the NS (tone) became a CS, and it was able to produce a CR (salivation) by itself. </a:t>
            </a:r>
          </a:p>
          <a:p>
            <a:pPr eaLnBrk="1" hangingPunct="1">
              <a:spcBef>
                <a:spcPct val="0"/>
              </a:spcBef>
            </a:pPr>
            <a:endParaRPr lang="en-US">
              <a:latin typeface="Calibri" charset="0"/>
            </a:endParaRPr>
          </a:p>
        </p:txBody>
      </p:sp>
      <p:sp>
        <p:nvSpPr>
          <p:cNvPr id="481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7EDD44-4BA9-E04B-8608-7D113412878B}" type="slidenum">
              <a:rPr lang="en-US">
                <a:latin typeface="Calibri" charset="0"/>
              </a:rPr>
              <a:pPr eaLnBrk="1" hangingPunct="1"/>
              <a:t>11</a:t>
            </a:fld>
            <a:endParaRPr lang="en-US">
              <a:latin typeface="Calibri" charset="0"/>
            </a:endParaRPr>
          </a:p>
        </p:txBody>
      </p:sp>
    </p:spTree>
    <p:extLst>
      <p:ext uri="{BB962C8B-B14F-4D97-AF65-F5344CB8AC3E}">
        <p14:creationId xmlns:p14="http://schemas.microsoft.com/office/powerpoint/2010/main" val="119922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E591F6-8C80-3F4B-829C-AA352C49B4D3}"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2B916-D78C-224E-BE8E-AFCF2692CA9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E591F6-8C80-3F4B-829C-AA352C49B4D3}"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E591F6-8C80-3F4B-829C-AA352C49B4D3}"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EFA5FBB3-2850-4344-95D8-3C69939C72C0}"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CF76C146-E318-964C-9AA0-F46CB8110D94}" type="slidenum">
              <a:rPr lang="en-US"/>
              <a:pPr/>
              <a:t>‹#›</a:t>
            </a:fld>
            <a:endParaRPr lang="en-US"/>
          </a:p>
        </p:txBody>
      </p:sp>
    </p:spTree>
    <p:extLst>
      <p:ext uri="{BB962C8B-B14F-4D97-AF65-F5344CB8AC3E}">
        <p14:creationId xmlns:p14="http://schemas.microsoft.com/office/powerpoint/2010/main" val="28662176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59EDC93F-0D9E-E84A-A799-7A236CFA26C5}"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24759905-D546-694B-A233-D8CAFF1B915D}" type="slidenum">
              <a:rPr lang="en-US"/>
              <a:pPr/>
              <a:t>‹#›</a:t>
            </a:fld>
            <a:endParaRPr lang="en-US"/>
          </a:p>
        </p:txBody>
      </p:sp>
    </p:spTree>
    <p:extLst>
      <p:ext uri="{BB962C8B-B14F-4D97-AF65-F5344CB8AC3E}">
        <p14:creationId xmlns:p14="http://schemas.microsoft.com/office/powerpoint/2010/main" val="24571735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E353814F-2AF3-3947-86B5-5660B436A7EB}"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09459F20-6D25-B145-985B-C15D5E63A949}" type="slidenum">
              <a:rPr lang="en-US"/>
              <a:pPr/>
              <a:t>‹#›</a:t>
            </a:fld>
            <a:endParaRPr lang="en-US"/>
          </a:p>
        </p:txBody>
      </p:sp>
    </p:spTree>
    <p:extLst>
      <p:ext uri="{BB962C8B-B14F-4D97-AF65-F5344CB8AC3E}">
        <p14:creationId xmlns:p14="http://schemas.microsoft.com/office/powerpoint/2010/main" val="25360364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DC48A34C-FD12-F64A-861D-27CA589280CE}"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E40CE319-94F9-E449-8487-65F235D84498}" type="slidenum">
              <a:rPr lang="en-US"/>
              <a:pPr/>
              <a:t>‹#›</a:t>
            </a:fld>
            <a:endParaRPr lang="en-US"/>
          </a:p>
        </p:txBody>
      </p:sp>
    </p:spTree>
    <p:extLst>
      <p:ext uri="{BB962C8B-B14F-4D97-AF65-F5344CB8AC3E}">
        <p14:creationId xmlns:p14="http://schemas.microsoft.com/office/powerpoint/2010/main" val="37457622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FECD016A-439F-684D-AEF6-3AC87EA88E5C}"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BC9D2941-AE6B-724D-821A-AB45CC503F8D}" type="slidenum">
              <a:rPr lang="en-US"/>
              <a:pPr/>
              <a:t>‹#›</a:t>
            </a:fld>
            <a:endParaRPr lang="en-US"/>
          </a:p>
        </p:txBody>
      </p:sp>
    </p:spTree>
    <p:extLst>
      <p:ext uri="{BB962C8B-B14F-4D97-AF65-F5344CB8AC3E}">
        <p14:creationId xmlns:p14="http://schemas.microsoft.com/office/powerpoint/2010/main" val="35229106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3902C87F-7355-2241-9D85-E05EB1A3772D}"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95233973-A4A4-8D4A-8A4A-DAEB94AA52BD}" type="slidenum">
              <a:rPr lang="en-US"/>
              <a:pPr/>
              <a:t>‹#›</a:t>
            </a:fld>
            <a:endParaRPr lang="en-US"/>
          </a:p>
        </p:txBody>
      </p:sp>
    </p:spTree>
    <p:extLst>
      <p:ext uri="{BB962C8B-B14F-4D97-AF65-F5344CB8AC3E}">
        <p14:creationId xmlns:p14="http://schemas.microsoft.com/office/powerpoint/2010/main" val="30299916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77000"/>
            <a:ext cx="2133600" cy="274638"/>
          </a:xfrm>
        </p:spPr>
        <p:txBody>
          <a:bodyPr/>
          <a:lstStyle>
            <a:lvl1pPr>
              <a:defRPr/>
            </a:lvl1pPr>
          </a:lstStyle>
          <a:p>
            <a:fld id="{10762EFA-4544-104E-8693-06E05A909976}" type="datetimeFigureOut">
              <a:rPr lang="en-US"/>
              <a:pPr/>
              <a:t>10/18/2016</a:t>
            </a:fld>
            <a:endParaRPr lang="en-US"/>
          </a:p>
        </p:txBody>
      </p:sp>
      <p:sp>
        <p:nvSpPr>
          <p:cNvPr id="5" name="Footer Placeholder 4"/>
          <p:cNvSpPr>
            <a:spLocks noGrp="1"/>
          </p:cNvSpPr>
          <p:nvPr>
            <p:ph type="ftr" sz="quarter" idx="11"/>
          </p:nvPr>
        </p:nvSpPr>
        <p:spPr>
          <a:xfrm>
            <a:off x="2640013" y="6477000"/>
            <a:ext cx="5508625" cy="274638"/>
          </a:xfr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8204200" y="6477000"/>
            <a:ext cx="733425" cy="274638"/>
          </a:xfrm>
        </p:spPr>
        <p:txBody>
          <a:bodyPr/>
          <a:lstStyle>
            <a:lvl1pPr>
              <a:defRPr/>
            </a:lvl1pPr>
          </a:lstStyle>
          <a:p>
            <a:fld id="{AD9EAECD-0D6A-1E4F-AFFB-0ADCF1F7724D}" type="slidenum">
              <a:rPr lang="en-US"/>
              <a:pPr/>
              <a:t>‹#›</a:t>
            </a:fld>
            <a:endParaRPr lang="en-US"/>
          </a:p>
        </p:txBody>
      </p:sp>
    </p:spTree>
    <p:extLst>
      <p:ext uri="{BB962C8B-B14F-4D97-AF65-F5344CB8AC3E}">
        <p14:creationId xmlns:p14="http://schemas.microsoft.com/office/powerpoint/2010/main" val="226293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E591F6-8C80-3F4B-829C-AA352C49B4D3}"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E591F6-8C80-3F4B-829C-AA352C49B4D3}"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2B916-D78C-224E-BE8E-AFCF2692CA9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E591F6-8C80-3F4B-829C-AA352C49B4D3}"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E591F6-8C80-3F4B-829C-AA352C49B4D3}" type="datetimeFigureOut">
              <a:rPr lang="en-US" smtClean="0"/>
              <a:t>10/18/2016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42B916-D78C-224E-BE8E-AFCF2692CA9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E591F6-8C80-3F4B-829C-AA352C49B4D3}" type="datetimeFigureOut">
              <a:rPr lang="en-US" smtClean="0"/>
              <a:t>10/18/2016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591F6-8C80-3F4B-829C-AA352C49B4D3}" type="datetimeFigureOut">
              <a:rPr lang="en-US" smtClean="0"/>
              <a:t>10/18/2016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E591F6-8C80-3F4B-829C-AA352C49B4D3}"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2B916-D78C-224E-BE8E-AFCF2692CA9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E591F6-8C80-3F4B-829C-AA352C49B4D3}"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2B916-D78C-224E-BE8E-AFCF2692CA9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7E591F6-8C80-3F4B-829C-AA352C49B4D3}" type="datetimeFigureOut">
              <a:rPr lang="en-US" smtClean="0"/>
              <a:t>10/18/2016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942B916-D78C-224E-BE8E-AFCF2692CA9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BDujDOLre-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4TyYX5C8uuI"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zerCK0lRjp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oleObject" Target="../embeddings/Microsoft_Excel_Chart1.xls"/><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Learning</a:t>
            </a:r>
            <a:br>
              <a:rPr lang="en-US" dirty="0" smtClean="0"/>
            </a:br>
            <a:r>
              <a:rPr lang="en-US" dirty="0" smtClean="0"/>
              <a:t>(Modules 21 &amp; 22) </a:t>
            </a:r>
            <a:endParaRPr lang="en-US" dirty="0"/>
          </a:p>
        </p:txBody>
      </p:sp>
      <p:sp>
        <p:nvSpPr>
          <p:cNvPr id="3" name="Subtitle 2"/>
          <p:cNvSpPr>
            <a:spLocks noGrp="1"/>
          </p:cNvSpPr>
          <p:nvPr>
            <p:ph type="subTitle" idx="1"/>
          </p:nvPr>
        </p:nvSpPr>
        <p:spPr/>
        <p:txBody>
          <a:bodyPr/>
          <a:lstStyle/>
          <a:p>
            <a:pPr algn="ctr"/>
            <a:r>
              <a:rPr lang="en-US" dirty="0" smtClean="0"/>
              <a:t>Psych. 101</a:t>
            </a:r>
          </a:p>
          <a:p>
            <a:pPr algn="ctr"/>
            <a:r>
              <a:rPr lang="en-US" dirty="0" smtClean="0"/>
              <a:t>Fall 2016</a:t>
            </a:r>
          </a:p>
          <a:p>
            <a:pPr algn="ctr"/>
            <a:r>
              <a:rPr lang="en-US" dirty="0" smtClean="0"/>
              <a:t>Prof: Dr. Doe Buchli, PhD</a:t>
            </a:r>
            <a:endParaRPr lang="en-US" dirty="0"/>
          </a:p>
        </p:txBody>
      </p:sp>
    </p:spTree>
    <p:extLst>
      <p:ext uri="{BB962C8B-B14F-4D97-AF65-F5344CB8AC3E}">
        <p14:creationId xmlns:p14="http://schemas.microsoft.com/office/powerpoint/2010/main" val="2577654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e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41675"/>
            <a:ext cx="261937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descr="dog tongue.jpg"/>
          <p:cNvPicPr>
            <a:picLocks noChangeAspect="1"/>
          </p:cNvPicPr>
          <p:nvPr/>
        </p:nvPicPr>
        <p:blipFill>
          <a:blip r:embed="rId4">
            <a:extLst>
              <a:ext uri="{28A0092B-C50C-407E-A947-70E740481C1C}">
                <a14:useLocalDpi xmlns:a14="http://schemas.microsoft.com/office/drawing/2010/main" val="0"/>
              </a:ext>
            </a:extLst>
          </a:blip>
          <a:srcRect l="192" t="22659" r="18483"/>
          <a:stretch>
            <a:fillRect/>
          </a:stretch>
        </p:blipFill>
        <p:spPr bwMode="auto">
          <a:xfrm>
            <a:off x="5791200" y="2590800"/>
            <a:ext cx="297973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Arrow Connector 29"/>
          <p:cNvCxnSpPr/>
          <p:nvPr/>
        </p:nvCxnSpPr>
        <p:spPr>
          <a:xfrm flipV="1">
            <a:off x="5426075" y="3962400"/>
            <a:ext cx="2651125" cy="274638"/>
          </a:xfrm>
          <a:prstGeom prst="straightConnector1">
            <a:avLst/>
          </a:prstGeom>
          <a:ln w="76200">
            <a:solidFill>
              <a:srgbClr val="F36F2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a:spLocks noChangeArrowheads="1"/>
          </p:cNvSpPr>
          <p:nvPr/>
        </p:nvSpPr>
        <p:spPr bwMode="auto">
          <a:xfrm>
            <a:off x="5486400" y="2438400"/>
            <a:ext cx="2178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Unconditioned response (UR): </a:t>
            </a:r>
          </a:p>
          <a:p>
            <a:pPr algn="ctr" eaLnBrk="1" hangingPunct="1"/>
            <a:r>
              <a:rPr lang="en-US" sz="2400" b="1">
                <a:solidFill>
                  <a:srgbClr val="343434"/>
                </a:solidFill>
                <a:latin typeface="Calibri" charset="0"/>
              </a:rPr>
              <a:t>dog salivates</a:t>
            </a:r>
          </a:p>
        </p:txBody>
      </p:sp>
      <p:pic>
        <p:nvPicPr>
          <p:cNvPr id="10" name="Picture 9" descr="dog food.jpg"/>
          <p:cNvPicPr>
            <a:picLocks noChangeAspect="1"/>
          </p:cNvPicPr>
          <p:nvPr/>
        </p:nvPicPr>
        <p:blipFill>
          <a:blip r:embed="rId5" cstate="print"/>
          <a:stretch>
            <a:fillRect/>
          </a:stretch>
        </p:blipFill>
        <p:spPr>
          <a:xfrm>
            <a:off x="2301240" y="3510522"/>
            <a:ext cx="3222979" cy="2148257"/>
          </a:xfrm>
          <a:prstGeom prst="ellipse">
            <a:avLst/>
          </a:prstGeom>
          <a:ln w="127000" cap="sq">
            <a:noFill/>
            <a:miter lim="800000"/>
          </a:ln>
          <a:effectLst>
            <a:outerShdw blurRad="57150" dist="50800" dir="2700000" algn="tl" rotWithShape="0">
              <a:srgbClr val="000000">
                <a:alpha val="40000"/>
              </a:srgbClr>
            </a:outerShdw>
            <a:softEdge rad="127000"/>
          </a:effectLst>
        </p:spPr>
      </p:pic>
      <p:sp>
        <p:nvSpPr>
          <p:cNvPr id="11" name="Plus 10"/>
          <p:cNvSpPr/>
          <p:nvPr/>
        </p:nvSpPr>
        <p:spPr>
          <a:xfrm>
            <a:off x="2011363" y="3127375"/>
            <a:ext cx="857250" cy="914400"/>
          </a:xfrm>
          <a:prstGeom prst="mathPlus">
            <a:avLst/>
          </a:prstGeom>
          <a:solidFill>
            <a:srgbClr val="F36F2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dirty="0"/>
          </a:p>
        </p:txBody>
      </p:sp>
      <p:sp>
        <p:nvSpPr>
          <p:cNvPr id="16" name="TextBox 15"/>
          <p:cNvSpPr txBox="1">
            <a:spLocks noChangeArrowheads="1"/>
          </p:cNvSpPr>
          <p:nvPr/>
        </p:nvSpPr>
        <p:spPr bwMode="auto">
          <a:xfrm>
            <a:off x="219075" y="2451100"/>
            <a:ext cx="15001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Neutral </a:t>
            </a:r>
          </a:p>
          <a:p>
            <a:pPr algn="ctr" eaLnBrk="1" hangingPunct="1"/>
            <a:r>
              <a:rPr lang="en-US" sz="2400" b="1">
                <a:solidFill>
                  <a:srgbClr val="343434"/>
                </a:solidFill>
                <a:latin typeface="Calibri" charset="0"/>
              </a:rPr>
              <a:t>stimulus (NS)</a:t>
            </a:r>
          </a:p>
        </p:txBody>
      </p:sp>
      <p:sp>
        <p:nvSpPr>
          <p:cNvPr id="17" name="TextBox 16"/>
          <p:cNvSpPr txBox="1">
            <a:spLocks noChangeArrowheads="1"/>
          </p:cNvSpPr>
          <p:nvPr/>
        </p:nvSpPr>
        <p:spPr bwMode="auto">
          <a:xfrm>
            <a:off x="2819400" y="2743200"/>
            <a:ext cx="2209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Unconditioned </a:t>
            </a:r>
          </a:p>
          <a:p>
            <a:pPr algn="ctr" eaLnBrk="1" hangingPunct="1"/>
            <a:r>
              <a:rPr lang="en-US" sz="2400" b="1">
                <a:solidFill>
                  <a:srgbClr val="343434"/>
                </a:solidFill>
                <a:latin typeface="Calibri" charset="0"/>
              </a:rPr>
              <a:t>stimulus (US)</a:t>
            </a:r>
          </a:p>
        </p:txBody>
      </p:sp>
      <p:sp>
        <p:nvSpPr>
          <p:cNvPr id="22538" name="TextBox 17"/>
          <p:cNvSpPr txBox="1">
            <a:spLocks noChangeArrowheads="1"/>
          </p:cNvSpPr>
          <p:nvPr/>
        </p:nvSpPr>
        <p:spPr bwMode="auto">
          <a:xfrm>
            <a:off x="2286000" y="304800"/>
            <a:ext cx="4646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4000" b="1">
                <a:solidFill>
                  <a:srgbClr val="A0366C"/>
                </a:solidFill>
                <a:latin typeface="Calibri" charset="0"/>
              </a:rPr>
              <a:t>During Conditioning</a:t>
            </a:r>
          </a:p>
        </p:txBody>
      </p:sp>
      <p:sp>
        <p:nvSpPr>
          <p:cNvPr id="22539" name="Content Placeholder 2"/>
          <p:cNvSpPr>
            <a:spLocks noGrp="1"/>
          </p:cNvSpPr>
          <p:nvPr>
            <p:ph idx="1"/>
          </p:nvPr>
        </p:nvSpPr>
        <p:spPr>
          <a:xfrm>
            <a:off x="493713" y="1022350"/>
            <a:ext cx="8229600" cy="1074738"/>
          </a:xfrm>
        </p:spPr>
        <p:txBody>
          <a:bodyPr/>
          <a:lstStyle/>
          <a:p>
            <a:pPr algn="ctr" eaLnBrk="1" hangingPunct="1">
              <a:lnSpc>
                <a:spcPts val="3200"/>
              </a:lnSpc>
              <a:buFont typeface="Arial" charset="0"/>
              <a:buNone/>
            </a:pPr>
            <a:r>
              <a:rPr lang="en-US">
                <a:latin typeface="Calibri" charset="0"/>
              </a:rPr>
              <a:t>The bell/tone (N.S.) is repeatedly presented with the food (U.S.).</a:t>
            </a:r>
          </a:p>
        </p:txBody>
      </p:sp>
    </p:spTree>
    <p:extLst>
      <p:ext uri="{BB962C8B-B14F-4D97-AF65-F5344CB8AC3E}">
        <p14:creationId xmlns:p14="http://schemas.microsoft.com/office/powerpoint/2010/main" val="91664178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repeatCount="3000" fill="hold" nodeType="clickEffect">
                                  <p:stCondLst>
                                    <p:cond delay="0"/>
                                  </p:stCondLst>
                                  <p:childTnLst>
                                    <p:animClr clrSpc="rgb" dir="cw">
                                      <p:cBhvr override="childStyle">
                                        <p:cTn id="6" dur="100" fill="hold"/>
                                        <p:tgtEl>
                                          <p:spTgt spid="9"/>
                                        </p:tgtEl>
                                        <p:attrNameLst>
                                          <p:attrName>style.color</p:attrName>
                                        </p:attrNameLst>
                                      </p:cBhvr>
                                      <p:to>
                                        <a:schemeClr val="accent2"/>
                                      </p:to>
                                    </p:animClr>
                                    <p:animClr clrSpc="rgb" dir="cw">
                                      <p:cBhvr>
                                        <p:cTn id="7" dur="100" fill="hold"/>
                                        <p:tgtEl>
                                          <p:spTgt spid="9"/>
                                        </p:tgtEl>
                                        <p:attrNameLst>
                                          <p:attrName>fillcolor</p:attrName>
                                        </p:attrNameLst>
                                      </p:cBhvr>
                                      <p:to>
                                        <a:schemeClr val="accent2"/>
                                      </p:to>
                                    </p:animClr>
                                    <p:set>
                                      <p:cBhvr>
                                        <p:cTn id="8" dur="100" fill="hold"/>
                                        <p:tgtEl>
                                          <p:spTgt spid="9"/>
                                        </p:tgtEl>
                                        <p:attrNameLst>
                                          <p:attrName>fill.type</p:attrName>
                                        </p:attrNameLst>
                                      </p:cBhvr>
                                      <p:to>
                                        <p:strVal val="solid"/>
                                      </p:to>
                                    </p:set>
                                    <p:set>
                                      <p:cBhvr>
                                        <p:cTn id="9" dur="100" fill="hold"/>
                                        <p:tgtEl>
                                          <p:spTgt spid="9"/>
                                        </p:tgtEl>
                                        <p:attrNameLst>
                                          <p:attrName>fill.on</p:attrName>
                                        </p:attrNameLst>
                                      </p:cBhvr>
                                      <p:to>
                                        <p:strVal val="true"/>
                                      </p:to>
                                    </p:set>
                                    <p:animRot by="120000">
                                      <p:cBhvr>
                                        <p:cTn id="10" dur="100" fill="hold">
                                          <p:stCondLst>
                                            <p:cond delay="0"/>
                                          </p:stCondLst>
                                        </p:cTn>
                                        <p:tgtEl>
                                          <p:spTgt spid="9"/>
                                        </p:tgtEl>
                                        <p:attrNameLst>
                                          <p:attrName>r</p:attrName>
                                        </p:attrNameLst>
                                      </p:cBhvr>
                                    </p:animRot>
                                    <p:animRot by="-240000">
                                      <p:cBhvr>
                                        <p:cTn id="11" dur="200" fill="hold">
                                          <p:stCondLst>
                                            <p:cond delay="200"/>
                                          </p:stCondLst>
                                        </p:cTn>
                                        <p:tgtEl>
                                          <p:spTgt spid="9"/>
                                        </p:tgtEl>
                                        <p:attrNameLst>
                                          <p:attrName>r</p:attrName>
                                        </p:attrNameLst>
                                      </p:cBhvr>
                                    </p:animRot>
                                    <p:animRot by="240000">
                                      <p:cBhvr>
                                        <p:cTn id="12" dur="200" fill="hold">
                                          <p:stCondLst>
                                            <p:cond delay="400"/>
                                          </p:stCondLst>
                                        </p:cTn>
                                        <p:tgtEl>
                                          <p:spTgt spid="9"/>
                                        </p:tgtEl>
                                        <p:attrNameLst>
                                          <p:attrName>r</p:attrName>
                                        </p:attrNameLst>
                                      </p:cBhvr>
                                    </p:animRot>
                                    <p:animRot by="-240000">
                                      <p:cBhvr>
                                        <p:cTn id="13" dur="200" fill="hold">
                                          <p:stCondLst>
                                            <p:cond delay="600"/>
                                          </p:stCondLst>
                                        </p:cTn>
                                        <p:tgtEl>
                                          <p:spTgt spid="9"/>
                                        </p:tgtEl>
                                        <p:attrNameLst>
                                          <p:attrName>r</p:attrName>
                                        </p:attrNameLst>
                                      </p:cBhvr>
                                    </p:animRot>
                                    <p:animRot by="120000">
                                      <p:cBhvr>
                                        <p:cTn id="14" dur="200" fill="hold">
                                          <p:stCondLst>
                                            <p:cond delay="800"/>
                                          </p:stCondLst>
                                        </p:cTn>
                                        <p:tgtEl>
                                          <p:spTgt spid="9"/>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par>
                          <p:cTn id="18" fill="hold" nodeType="afterGroup">
                            <p:stCondLst>
                              <p:cond delay="3000"/>
                            </p:stCondLst>
                            <p:childTnLst>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nodeType="afterGroup">
                            <p:stCondLst>
                              <p:cond delay="3000"/>
                            </p:stCondLst>
                            <p:childTnLst>
                              <p:par>
                                <p:cTn id="22" presetID="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0-#ppt_w/2"/>
                                          </p:val>
                                        </p:tav>
                                        <p:tav tm="100000">
                                          <p:val>
                                            <p:strVal val="#ppt_x"/>
                                          </p:val>
                                        </p:tav>
                                      </p:tavLst>
                                    </p:anim>
                                    <p:anim calcmode="lin" valueType="num">
                                      <p:cBhvr additive="base">
                                        <p:cTn id="25" dur="1000" fill="hold"/>
                                        <p:tgtEl>
                                          <p:spTgt spid="10"/>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childTnLst>
                          </p:cTn>
                        </p:par>
                        <p:par>
                          <p:cTn id="29" fill="hold" nodeType="afterGroup">
                            <p:stCondLst>
                              <p:cond delay="5000"/>
                            </p:stCondLst>
                            <p:childTnLst>
                              <p:par>
                                <p:cTn id="30" presetID="2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1000"/>
                                        <p:tgtEl>
                                          <p:spTgt spid="30"/>
                                        </p:tgtEl>
                                      </p:cBhvr>
                                    </p:animEffect>
                                  </p:childTnLst>
                                </p:cTn>
                              </p:par>
                            </p:childTnLst>
                          </p:cTn>
                        </p:par>
                        <p:par>
                          <p:cTn id="33" fill="hold" nodeType="afterGroup">
                            <p:stCondLst>
                              <p:cond delay="6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nodeType="afterGroup">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og tongue.jpg"/>
          <p:cNvPicPr>
            <a:picLocks noChangeAspect="1"/>
          </p:cNvPicPr>
          <p:nvPr/>
        </p:nvPicPr>
        <p:blipFill>
          <a:blip r:embed="rId3">
            <a:extLst>
              <a:ext uri="{28A0092B-C50C-407E-A947-70E740481C1C}">
                <a14:useLocalDpi xmlns:a14="http://schemas.microsoft.com/office/drawing/2010/main" val="0"/>
              </a:ext>
            </a:extLst>
          </a:blip>
          <a:srcRect l="192" t="22659" r="18483"/>
          <a:stretch>
            <a:fillRect/>
          </a:stretch>
        </p:blipFill>
        <p:spPr bwMode="auto">
          <a:xfrm>
            <a:off x="6164263" y="2590800"/>
            <a:ext cx="297973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be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863975"/>
            <a:ext cx="261937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Arrow Connector 29"/>
          <p:cNvCxnSpPr/>
          <p:nvPr/>
        </p:nvCxnSpPr>
        <p:spPr>
          <a:xfrm flipV="1">
            <a:off x="2133600" y="3886200"/>
            <a:ext cx="5707063" cy="841375"/>
          </a:xfrm>
          <a:prstGeom prst="straightConnector1">
            <a:avLst/>
          </a:prstGeom>
          <a:ln w="76200">
            <a:solidFill>
              <a:srgbClr val="F36F2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a:spLocks noChangeArrowheads="1"/>
          </p:cNvSpPr>
          <p:nvPr/>
        </p:nvSpPr>
        <p:spPr bwMode="auto">
          <a:xfrm>
            <a:off x="6564313" y="1990725"/>
            <a:ext cx="2178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Conditioned response:</a:t>
            </a:r>
          </a:p>
          <a:p>
            <a:pPr algn="ctr" eaLnBrk="1" hangingPunct="1"/>
            <a:r>
              <a:rPr lang="en-US" sz="2400" b="1">
                <a:solidFill>
                  <a:srgbClr val="343434"/>
                </a:solidFill>
                <a:latin typeface="Calibri" charset="0"/>
              </a:rPr>
              <a:t>dog salivates</a:t>
            </a:r>
          </a:p>
        </p:txBody>
      </p:sp>
      <p:sp>
        <p:nvSpPr>
          <p:cNvPr id="23558" name="TextBox 12"/>
          <p:cNvSpPr txBox="1">
            <a:spLocks noChangeArrowheads="1"/>
          </p:cNvSpPr>
          <p:nvPr/>
        </p:nvSpPr>
        <p:spPr bwMode="auto">
          <a:xfrm>
            <a:off x="2362200" y="334068"/>
            <a:ext cx="4646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4000" b="1" dirty="0">
                <a:solidFill>
                  <a:srgbClr val="A0366C"/>
                </a:solidFill>
                <a:latin typeface="Calibri" charset="0"/>
              </a:rPr>
              <a:t>After Conditioning</a:t>
            </a:r>
          </a:p>
        </p:txBody>
      </p:sp>
      <p:sp>
        <p:nvSpPr>
          <p:cNvPr id="16" name="TextBox 15"/>
          <p:cNvSpPr txBox="1">
            <a:spLocks noChangeArrowheads="1"/>
          </p:cNvSpPr>
          <p:nvPr/>
        </p:nvSpPr>
        <p:spPr bwMode="auto">
          <a:xfrm>
            <a:off x="117475" y="2406650"/>
            <a:ext cx="22447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Conditioned (formerly neutral)</a:t>
            </a:r>
          </a:p>
          <a:p>
            <a:pPr algn="ctr" eaLnBrk="1" hangingPunct="1"/>
            <a:r>
              <a:rPr lang="en-US" sz="2400" b="1">
                <a:solidFill>
                  <a:srgbClr val="343434"/>
                </a:solidFill>
                <a:latin typeface="Calibri" charset="0"/>
              </a:rPr>
              <a:t>stimulus</a:t>
            </a:r>
          </a:p>
        </p:txBody>
      </p:sp>
      <p:sp>
        <p:nvSpPr>
          <p:cNvPr id="23560" name="Content Placeholder 2"/>
          <p:cNvSpPr>
            <a:spLocks noGrp="1"/>
          </p:cNvSpPr>
          <p:nvPr>
            <p:ph idx="1"/>
          </p:nvPr>
        </p:nvSpPr>
        <p:spPr>
          <a:xfrm>
            <a:off x="215900" y="912366"/>
            <a:ext cx="8712200" cy="1473200"/>
          </a:xfrm>
        </p:spPr>
        <p:txBody>
          <a:bodyPr/>
          <a:lstStyle/>
          <a:p>
            <a:pPr algn="ctr" eaLnBrk="1" hangingPunct="1">
              <a:lnSpc>
                <a:spcPts val="3200"/>
              </a:lnSpc>
              <a:buFont typeface="Arial" charset="0"/>
              <a:buNone/>
            </a:pPr>
            <a:r>
              <a:rPr lang="en-US" dirty="0">
                <a:latin typeface="Calibri" charset="0"/>
              </a:rPr>
              <a:t>The dog begins to salivate upon hearing the tone (neutral stimulus becomes conditioned stimulus). </a:t>
            </a:r>
          </a:p>
        </p:txBody>
      </p:sp>
    </p:spTree>
    <p:extLst>
      <p:ext uri="{BB962C8B-B14F-4D97-AF65-F5344CB8AC3E}">
        <p14:creationId xmlns:p14="http://schemas.microsoft.com/office/powerpoint/2010/main" val="237068342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repeatCount="3000" fill="hold" nodeType="clickEffect">
                                  <p:stCondLst>
                                    <p:cond delay="0"/>
                                  </p:stCondLst>
                                  <p:childTnLst>
                                    <p:animClr clrSpc="rgb" dir="cw">
                                      <p:cBhvr override="childStyle">
                                        <p:cTn id="6" dur="100" fill="hold"/>
                                        <p:tgtEl>
                                          <p:spTgt spid="9"/>
                                        </p:tgtEl>
                                        <p:attrNameLst>
                                          <p:attrName>style.color</p:attrName>
                                        </p:attrNameLst>
                                      </p:cBhvr>
                                      <p:to>
                                        <a:schemeClr val="accent2"/>
                                      </p:to>
                                    </p:animClr>
                                    <p:animClr clrSpc="rgb" dir="cw">
                                      <p:cBhvr>
                                        <p:cTn id="7" dur="100" fill="hold"/>
                                        <p:tgtEl>
                                          <p:spTgt spid="9"/>
                                        </p:tgtEl>
                                        <p:attrNameLst>
                                          <p:attrName>fillcolor</p:attrName>
                                        </p:attrNameLst>
                                      </p:cBhvr>
                                      <p:to>
                                        <a:schemeClr val="accent2"/>
                                      </p:to>
                                    </p:animClr>
                                    <p:set>
                                      <p:cBhvr>
                                        <p:cTn id="8" dur="100" fill="hold"/>
                                        <p:tgtEl>
                                          <p:spTgt spid="9"/>
                                        </p:tgtEl>
                                        <p:attrNameLst>
                                          <p:attrName>fill.type</p:attrName>
                                        </p:attrNameLst>
                                      </p:cBhvr>
                                      <p:to>
                                        <p:strVal val="solid"/>
                                      </p:to>
                                    </p:set>
                                    <p:set>
                                      <p:cBhvr>
                                        <p:cTn id="9" dur="100" fill="hold"/>
                                        <p:tgtEl>
                                          <p:spTgt spid="9"/>
                                        </p:tgtEl>
                                        <p:attrNameLst>
                                          <p:attrName>fill.on</p:attrName>
                                        </p:attrNameLst>
                                      </p:cBhvr>
                                      <p:to>
                                        <p:strVal val="true"/>
                                      </p:to>
                                    </p:set>
                                    <p:animRot by="120000">
                                      <p:cBhvr>
                                        <p:cTn id="10" dur="100" fill="hold">
                                          <p:stCondLst>
                                            <p:cond delay="0"/>
                                          </p:stCondLst>
                                        </p:cTn>
                                        <p:tgtEl>
                                          <p:spTgt spid="9"/>
                                        </p:tgtEl>
                                        <p:attrNameLst>
                                          <p:attrName>r</p:attrName>
                                        </p:attrNameLst>
                                      </p:cBhvr>
                                    </p:animRot>
                                    <p:animRot by="-240000">
                                      <p:cBhvr>
                                        <p:cTn id="11" dur="200" fill="hold">
                                          <p:stCondLst>
                                            <p:cond delay="200"/>
                                          </p:stCondLst>
                                        </p:cTn>
                                        <p:tgtEl>
                                          <p:spTgt spid="9"/>
                                        </p:tgtEl>
                                        <p:attrNameLst>
                                          <p:attrName>r</p:attrName>
                                        </p:attrNameLst>
                                      </p:cBhvr>
                                    </p:animRot>
                                    <p:animRot by="240000">
                                      <p:cBhvr>
                                        <p:cTn id="12" dur="200" fill="hold">
                                          <p:stCondLst>
                                            <p:cond delay="400"/>
                                          </p:stCondLst>
                                        </p:cTn>
                                        <p:tgtEl>
                                          <p:spTgt spid="9"/>
                                        </p:tgtEl>
                                        <p:attrNameLst>
                                          <p:attrName>r</p:attrName>
                                        </p:attrNameLst>
                                      </p:cBhvr>
                                    </p:animRot>
                                    <p:animRot by="-240000">
                                      <p:cBhvr>
                                        <p:cTn id="13" dur="200" fill="hold">
                                          <p:stCondLst>
                                            <p:cond delay="600"/>
                                          </p:stCondLst>
                                        </p:cTn>
                                        <p:tgtEl>
                                          <p:spTgt spid="9"/>
                                        </p:tgtEl>
                                        <p:attrNameLst>
                                          <p:attrName>r</p:attrName>
                                        </p:attrNameLst>
                                      </p:cBhvr>
                                    </p:animRot>
                                    <p:animRot by="120000">
                                      <p:cBhvr>
                                        <p:cTn id="14" dur="200" fill="hold">
                                          <p:stCondLst>
                                            <p:cond delay="800"/>
                                          </p:stCondLst>
                                        </p:cTn>
                                        <p:tgtEl>
                                          <p:spTgt spid="9"/>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par>
                          <p:cTn id="18" fill="hold" nodeType="afterGroup">
                            <p:stCondLst>
                              <p:cond delay="30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1000"/>
                                        <p:tgtEl>
                                          <p:spTgt spid="30"/>
                                        </p:tgtEl>
                                      </p:cBhvr>
                                    </p:animEffect>
                                  </p:childTnLst>
                                </p:cTn>
                              </p:par>
                            </p:childTnLst>
                          </p:cTn>
                        </p:par>
                        <p:par>
                          <p:cTn id="22" fill="hold" nodeType="afterGroup">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2000"/>
                                        <p:tgtEl>
                                          <p:spTgt spid="38"/>
                                        </p:tgtEl>
                                      </p:cBhvr>
                                    </p:animEffec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p:txBody>
          <a:bodyPr/>
          <a:lstStyle/>
          <a:p>
            <a:pPr lvl="1"/>
            <a:r>
              <a:rPr lang="en-US" b="1" dirty="0" smtClean="0">
                <a:solidFill>
                  <a:srgbClr val="FF0000"/>
                </a:solidFill>
              </a:rPr>
              <a:t>Unconditioned stimulus (UCS)</a:t>
            </a:r>
          </a:p>
          <a:p>
            <a:pPr lvl="2"/>
            <a:r>
              <a:rPr lang="en-US" dirty="0">
                <a:solidFill>
                  <a:schemeClr val="tx1"/>
                </a:solidFill>
              </a:rPr>
              <a:t>Stimulus that elicits an unconditioned response (UCR) without </a:t>
            </a:r>
            <a:r>
              <a:rPr lang="en-US" dirty="0" smtClean="0">
                <a:solidFill>
                  <a:schemeClr val="tx1"/>
                </a:solidFill>
              </a:rPr>
              <a:t>previous conditioning </a:t>
            </a:r>
          </a:p>
          <a:p>
            <a:pPr lvl="1"/>
            <a:r>
              <a:rPr lang="en-US" b="1" dirty="0">
                <a:solidFill>
                  <a:srgbClr val="FF0000"/>
                </a:solidFill>
              </a:rPr>
              <a:t>Unconditioned </a:t>
            </a:r>
            <a:r>
              <a:rPr lang="en-US" b="1" dirty="0" smtClean="0">
                <a:solidFill>
                  <a:srgbClr val="FF0000"/>
                </a:solidFill>
              </a:rPr>
              <a:t>response </a:t>
            </a:r>
            <a:r>
              <a:rPr lang="en-US" b="1" dirty="0">
                <a:solidFill>
                  <a:srgbClr val="FF0000"/>
                </a:solidFill>
              </a:rPr>
              <a:t>(</a:t>
            </a:r>
            <a:r>
              <a:rPr lang="en-US" b="1" dirty="0" smtClean="0">
                <a:solidFill>
                  <a:srgbClr val="FF0000"/>
                </a:solidFill>
              </a:rPr>
              <a:t>UCR)</a:t>
            </a:r>
          </a:p>
          <a:p>
            <a:pPr lvl="2"/>
            <a:r>
              <a:rPr lang="en-US" dirty="0">
                <a:solidFill>
                  <a:schemeClr val="tx1"/>
                </a:solidFill>
              </a:rPr>
              <a:t>Unlearned reaction to an unconditioned stimulus without previous </a:t>
            </a:r>
            <a:r>
              <a:rPr lang="en-US" dirty="0" smtClean="0">
                <a:solidFill>
                  <a:schemeClr val="tx1"/>
                </a:solidFill>
              </a:rPr>
              <a:t>conditioning</a:t>
            </a:r>
          </a:p>
          <a:p>
            <a:pPr lvl="1"/>
            <a:r>
              <a:rPr lang="en-US" dirty="0" smtClean="0">
                <a:solidFill>
                  <a:schemeClr val="tx1"/>
                </a:solidFill>
              </a:rPr>
              <a:t>Examples</a:t>
            </a:r>
          </a:p>
          <a:p>
            <a:pPr lvl="2"/>
            <a:r>
              <a:rPr lang="en-US" dirty="0" smtClean="0">
                <a:solidFill>
                  <a:schemeClr val="tx1"/>
                </a:solidFill>
              </a:rPr>
              <a:t>Food (UCS) </a:t>
            </a:r>
            <a:r>
              <a:rPr lang="en-US" dirty="0" smtClean="0">
                <a:solidFill>
                  <a:schemeClr val="tx1"/>
                </a:solidFill>
                <a:sym typeface="Wingdings"/>
              </a:rPr>
              <a:t> Salivation (UCR)</a:t>
            </a:r>
          </a:p>
          <a:p>
            <a:pPr lvl="2"/>
            <a:r>
              <a:rPr lang="en-US" dirty="0" smtClean="0">
                <a:solidFill>
                  <a:schemeClr val="tx1"/>
                </a:solidFill>
              </a:rPr>
              <a:t>Thunder </a:t>
            </a:r>
            <a:r>
              <a:rPr lang="en-US" dirty="0">
                <a:solidFill>
                  <a:schemeClr val="tx1"/>
                </a:solidFill>
              </a:rPr>
              <a:t>(UCS) </a:t>
            </a:r>
            <a:r>
              <a:rPr lang="en-US" dirty="0">
                <a:solidFill>
                  <a:schemeClr val="tx1"/>
                </a:solidFill>
                <a:sym typeface="Wingdings"/>
              </a:rPr>
              <a:t> </a:t>
            </a:r>
            <a:r>
              <a:rPr lang="en-US" dirty="0" smtClean="0">
                <a:solidFill>
                  <a:schemeClr val="tx1"/>
                </a:solidFill>
                <a:sym typeface="Wingdings"/>
              </a:rPr>
              <a:t>Covering ears </a:t>
            </a:r>
            <a:r>
              <a:rPr lang="en-US" dirty="0">
                <a:solidFill>
                  <a:schemeClr val="tx1"/>
                </a:solidFill>
                <a:sym typeface="Wingdings"/>
              </a:rPr>
              <a:t>(UCR)</a:t>
            </a:r>
          </a:p>
          <a:p>
            <a:pPr lvl="2"/>
            <a:r>
              <a:rPr lang="en-US" dirty="0" smtClean="0">
                <a:solidFill>
                  <a:schemeClr val="tx1"/>
                </a:solidFill>
              </a:rPr>
              <a:t>Approaching car </a:t>
            </a:r>
            <a:r>
              <a:rPr lang="en-US" dirty="0">
                <a:solidFill>
                  <a:schemeClr val="tx1"/>
                </a:solidFill>
              </a:rPr>
              <a:t>(UCS) </a:t>
            </a:r>
            <a:r>
              <a:rPr lang="en-US" dirty="0">
                <a:solidFill>
                  <a:schemeClr val="tx1"/>
                </a:solidFill>
                <a:sym typeface="Wingdings"/>
              </a:rPr>
              <a:t> </a:t>
            </a:r>
            <a:r>
              <a:rPr lang="en-US" dirty="0" smtClean="0">
                <a:solidFill>
                  <a:schemeClr val="tx1"/>
                </a:solidFill>
                <a:sym typeface="Wingdings"/>
              </a:rPr>
              <a:t>Getting out of the way </a:t>
            </a:r>
            <a:r>
              <a:rPr lang="en-US" dirty="0">
                <a:solidFill>
                  <a:schemeClr val="tx1"/>
                </a:solidFill>
                <a:sym typeface="Wingdings"/>
              </a:rPr>
              <a:t>(UCR)</a:t>
            </a:r>
          </a:p>
          <a:p>
            <a:pPr lvl="2"/>
            <a:endParaRPr lang="en-US" dirty="0" smtClean="0">
              <a:solidFill>
                <a:schemeClr val="tx1"/>
              </a:solidFill>
              <a:sym typeface="Wingdings"/>
            </a:endParaRPr>
          </a:p>
          <a:p>
            <a:pPr lvl="2"/>
            <a:endParaRPr lang="en-US" dirty="0">
              <a:solidFill>
                <a:schemeClr val="tx1"/>
              </a:solidFill>
            </a:endParaRPr>
          </a:p>
          <a:p>
            <a:pPr lvl="2"/>
            <a:endParaRPr lang="en-US" b="1" dirty="0">
              <a:solidFill>
                <a:srgbClr val="FF0000"/>
              </a:solidFill>
            </a:endParaRPr>
          </a:p>
          <a:p>
            <a:pPr lvl="1"/>
            <a:endParaRPr lang="en-US" dirty="0" smtClean="0">
              <a:solidFill>
                <a:schemeClr val="tx1"/>
              </a:solidFill>
            </a:endParaRPr>
          </a:p>
          <a:p>
            <a:pPr marL="685800" lvl="2" indent="0">
              <a:buNone/>
            </a:pPr>
            <a:endParaRPr lang="en-US" dirty="0" smtClean="0">
              <a:solidFill>
                <a:srgbClr val="FF0000"/>
              </a:solidFill>
            </a:endParaRPr>
          </a:p>
          <a:p>
            <a:pPr lvl="1"/>
            <a:endParaRPr lang="en-US" b="1" dirty="0" smtClean="0">
              <a:solidFill>
                <a:srgbClr val="FF0000"/>
              </a:solidFill>
            </a:endParaRPr>
          </a:p>
          <a:p>
            <a:pPr lvl="1"/>
            <a:endParaRPr lang="en-US" dirty="0">
              <a:solidFill>
                <a:srgbClr val="FF0000"/>
              </a:solidFill>
            </a:endParaRPr>
          </a:p>
        </p:txBody>
      </p:sp>
    </p:spTree>
    <p:extLst>
      <p:ext uri="{BB962C8B-B14F-4D97-AF65-F5344CB8AC3E}">
        <p14:creationId xmlns:p14="http://schemas.microsoft.com/office/powerpoint/2010/main" val="3017890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p:txBody>
          <a:bodyPr>
            <a:normAutofit fontScale="25000" lnSpcReduction="20000"/>
          </a:bodyPr>
          <a:lstStyle/>
          <a:p>
            <a:r>
              <a:rPr lang="en-US" sz="8000" b="1" dirty="0" smtClean="0">
                <a:solidFill>
                  <a:srgbClr val="FF0000"/>
                </a:solidFill>
              </a:rPr>
              <a:t>Neutral stimulus</a:t>
            </a:r>
          </a:p>
          <a:p>
            <a:pPr lvl="1"/>
            <a:r>
              <a:rPr lang="en-US" sz="8000" dirty="0">
                <a:solidFill>
                  <a:srgbClr val="000000"/>
                </a:solidFill>
              </a:rPr>
              <a:t>Stimulus that, </a:t>
            </a:r>
            <a:r>
              <a:rPr lang="en-US" sz="8000" b="1" dirty="0">
                <a:solidFill>
                  <a:srgbClr val="000000"/>
                </a:solidFill>
              </a:rPr>
              <a:t>before conditioning</a:t>
            </a:r>
            <a:r>
              <a:rPr lang="en-US" sz="8000" dirty="0">
                <a:solidFill>
                  <a:srgbClr val="000000"/>
                </a:solidFill>
              </a:rPr>
              <a:t>, does not naturally bring about the response of </a:t>
            </a:r>
            <a:r>
              <a:rPr lang="en-US" sz="8000" dirty="0" smtClean="0">
                <a:solidFill>
                  <a:srgbClr val="000000"/>
                </a:solidFill>
              </a:rPr>
              <a:t>interest</a:t>
            </a:r>
          </a:p>
          <a:p>
            <a:r>
              <a:rPr lang="en-US" sz="8000" b="1" dirty="0" smtClean="0">
                <a:solidFill>
                  <a:srgbClr val="FF0000"/>
                </a:solidFill>
              </a:rPr>
              <a:t>Conditioned stimulus (CS)</a:t>
            </a:r>
          </a:p>
          <a:p>
            <a:pPr lvl="1"/>
            <a:r>
              <a:rPr lang="en-US" sz="8000" dirty="0">
                <a:solidFill>
                  <a:srgbClr val="000000"/>
                </a:solidFill>
              </a:rPr>
              <a:t>Previously neutral stimulus that, through repeated pairings with an unconditioned stimulus (UCS), </a:t>
            </a:r>
            <a:r>
              <a:rPr lang="en-US" sz="8000" dirty="0" smtClean="0">
                <a:solidFill>
                  <a:srgbClr val="000000"/>
                </a:solidFill>
              </a:rPr>
              <a:t>now </a:t>
            </a:r>
            <a:r>
              <a:rPr lang="en-US" sz="8000" b="1" dirty="0" smtClean="0">
                <a:solidFill>
                  <a:srgbClr val="000000"/>
                </a:solidFill>
              </a:rPr>
              <a:t>after conditioning</a:t>
            </a:r>
            <a:r>
              <a:rPr lang="en-US" sz="8000" dirty="0" smtClean="0">
                <a:solidFill>
                  <a:srgbClr val="000000"/>
                </a:solidFill>
              </a:rPr>
              <a:t> </a:t>
            </a:r>
            <a:r>
              <a:rPr lang="en-US" sz="8000" dirty="0">
                <a:solidFill>
                  <a:srgbClr val="000000"/>
                </a:solidFill>
              </a:rPr>
              <a:t>elicits a conditioned </a:t>
            </a:r>
            <a:r>
              <a:rPr lang="en-US" sz="8000" dirty="0" smtClean="0">
                <a:solidFill>
                  <a:srgbClr val="000000"/>
                </a:solidFill>
              </a:rPr>
              <a:t>response</a:t>
            </a:r>
          </a:p>
          <a:p>
            <a:r>
              <a:rPr lang="en-US" sz="8000" b="1" dirty="0" smtClean="0">
                <a:solidFill>
                  <a:srgbClr val="FF0000"/>
                </a:solidFill>
              </a:rPr>
              <a:t>Conditioned response (CR)</a:t>
            </a:r>
          </a:p>
          <a:p>
            <a:pPr lvl="1"/>
            <a:r>
              <a:rPr lang="en-US" sz="8000" dirty="0">
                <a:solidFill>
                  <a:schemeClr val="tx1"/>
                </a:solidFill>
              </a:rPr>
              <a:t>Learned reaction to a conditioned stimulus that occurs because of repeated pairings with a unconditioned </a:t>
            </a:r>
            <a:r>
              <a:rPr lang="en-US" sz="8000" dirty="0" smtClean="0">
                <a:solidFill>
                  <a:schemeClr val="tx1"/>
                </a:solidFill>
              </a:rPr>
              <a:t>stimulus</a:t>
            </a:r>
          </a:p>
          <a:p>
            <a:r>
              <a:rPr lang="en-US" sz="8000" dirty="0" smtClean="0">
                <a:solidFill>
                  <a:schemeClr val="tx1"/>
                </a:solidFill>
              </a:rPr>
              <a:t>Examples</a:t>
            </a:r>
          </a:p>
          <a:p>
            <a:pPr lvl="1"/>
            <a:r>
              <a:rPr lang="en-US" sz="8000" dirty="0" smtClean="0">
                <a:solidFill>
                  <a:schemeClr val="tx1"/>
                </a:solidFill>
              </a:rPr>
              <a:t>Bell (CS) + Food (UCS) = Salivation (CR)</a:t>
            </a:r>
          </a:p>
          <a:p>
            <a:pPr lvl="1"/>
            <a:r>
              <a:rPr lang="en-US" sz="8000" dirty="0" smtClean="0">
                <a:solidFill>
                  <a:schemeClr val="tx1"/>
                </a:solidFill>
              </a:rPr>
              <a:t>Lightning (CS) + Thunder (UCS) = Covering ears (CR)</a:t>
            </a:r>
          </a:p>
          <a:p>
            <a:pPr lvl="1"/>
            <a:r>
              <a:rPr lang="en-US" sz="8000" dirty="0" smtClean="0">
                <a:solidFill>
                  <a:schemeClr val="tx1"/>
                </a:solidFill>
              </a:rPr>
              <a:t>BEEP!! (CS) + Approaching car (UCS) = Getting out of the way (CR)</a:t>
            </a:r>
          </a:p>
          <a:p>
            <a:pPr lvl="1"/>
            <a:endParaRPr lang="en-US" sz="8000" b="1" dirty="0">
              <a:solidFill>
                <a:schemeClr val="tx1"/>
              </a:solidFill>
            </a:endParaRPr>
          </a:p>
          <a:p>
            <a:pPr lvl="1"/>
            <a:endParaRPr lang="en-US" sz="8000" b="1" dirty="0" smtClean="0">
              <a:solidFill>
                <a:srgbClr val="000000"/>
              </a:solidFill>
            </a:endParaRPr>
          </a:p>
          <a:p>
            <a:pPr lvl="1"/>
            <a:endParaRPr lang="en-US" sz="2600" b="1" dirty="0" smtClean="0">
              <a:solidFill>
                <a:srgbClr val="FF0000"/>
              </a:solidFill>
            </a:endParaRPr>
          </a:p>
          <a:p>
            <a:pPr lvl="1"/>
            <a:endParaRPr lang="en-US" sz="2600" b="1" dirty="0">
              <a:solidFill>
                <a:srgbClr val="FF0000"/>
              </a:solidFill>
            </a:endParaRPr>
          </a:p>
          <a:p>
            <a:endParaRPr lang="en-US" sz="2600" dirty="0" smtClean="0">
              <a:solidFill>
                <a:srgbClr val="000000"/>
              </a:solidFill>
            </a:endParaRPr>
          </a:p>
          <a:p>
            <a:pPr lvl="1"/>
            <a:endParaRPr lang="en-US" sz="2400" dirty="0" smtClean="0">
              <a:solidFill>
                <a:srgbClr val="000000"/>
              </a:solidFill>
            </a:endParaRPr>
          </a:p>
          <a:p>
            <a:endParaRPr lang="en-US" b="1" dirty="0" smtClean="0">
              <a:solidFill>
                <a:srgbClr val="FF0000"/>
              </a:solidFill>
            </a:endParaRPr>
          </a:p>
          <a:p>
            <a:pPr lvl="1"/>
            <a:endParaRPr lang="en-US" b="1" dirty="0" smtClean="0">
              <a:solidFill>
                <a:srgbClr val="FF0000"/>
              </a:solidFill>
            </a:endParaRPr>
          </a:p>
          <a:p>
            <a:pPr lvl="1"/>
            <a:endParaRPr lang="en-US" dirty="0">
              <a:solidFill>
                <a:srgbClr val="FF0000"/>
              </a:solidFill>
            </a:endParaRPr>
          </a:p>
        </p:txBody>
      </p:sp>
    </p:spTree>
    <p:extLst>
      <p:ext uri="{BB962C8B-B14F-4D97-AF65-F5344CB8AC3E}">
        <p14:creationId xmlns:p14="http://schemas.microsoft.com/office/powerpoint/2010/main" val="2697936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217488" y="246063"/>
            <a:ext cx="7246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pPr>
            <a:r>
              <a:rPr lang="en-US" sz="2800" b="1">
                <a:solidFill>
                  <a:srgbClr val="AA7A2B"/>
                </a:solidFill>
                <a:latin typeface="Calibri" charset="0"/>
              </a:rPr>
              <a:t>Find the US, UR, NS, CS, CR in the following:</a:t>
            </a:r>
          </a:p>
        </p:txBody>
      </p:sp>
      <p:grpSp>
        <p:nvGrpSpPr>
          <p:cNvPr id="24579" name="Group 12"/>
          <p:cNvGrpSpPr>
            <a:grpSpLocks/>
          </p:cNvGrpSpPr>
          <p:nvPr/>
        </p:nvGrpSpPr>
        <p:grpSpPr bwMode="auto">
          <a:xfrm>
            <a:off x="377825" y="985838"/>
            <a:ext cx="8550275" cy="1268412"/>
            <a:chOff x="378142" y="985520"/>
            <a:chExt cx="8549640" cy="1269255"/>
          </a:xfrm>
        </p:grpSpPr>
        <p:sp>
          <p:nvSpPr>
            <p:cNvPr id="5" name="Freeform 4"/>
            <p:cNvSpPr/>
            <p:nvPr/>
          </p:nvSpPr>
          <p:spPr>
            <a:xfrm>
              <a:off x="378142" y="985520"/>
              <a:ext cx="8549640" cy="1269255"/>
            </a:xfrm>
            <a:custGeom>
              <a:avLst/>
              <a:gdLst>
                <a:gd name="connsiteX0" fmla="*/ 0 w 8549640"/>
                <a:gd name="connsiteY0" fmla="*/ 126926 h 1269255"/>
                <a:gd name="connsiteX1" fmla="*/ 126926 w 8549640"/>
                <a:gd name="connsiteY1" fmla="*/ 0 h 1269255"/>
                <a:gd name="connsiteX2" fmla="*/ 8422715 w 8549640"/>
                <a:gd name="connsiteY2" fmla="*/ 0 h 1269255"/>
                <a:gd name="connsiteX3" fmla="*/ 8549641 w 8549640"/>
                <a:gd name="connsiteY3" fmla="*/ 126926 h 1269255"/>
                <a:gd name="connsiteX4" fmla="*/ 8549640 w 8549640"/>
                <a:gd name="connsiteY4" fmla="*/ 1142330 h 1269255"/>
                <a:gd name="connsiteX5" fmla="*/ 8422714 w 8549640"/>
                <a:gd name="connsiteY5" fmla="*/ 1269256 h 1269255"/>
                <a:gd name="connsiteX6" fmla="*/ 126926 w 8549640"/>
                <a:gd name="connsiteY6" fmla="*/ 1269255 h 1269255"/>
                <a:gd name="connsiteX7" fmla="*/ 0 w 8549640"/>
                <a:gd name="connsiteY7" fmla="*/ 1142329 h 1269255"/>
                <a:gd name="connsiteX8" fmla="*/ 0 w 8549640"/>
                <a:gd name="connsiteY8" fmla="*/ 126926 h 12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9640" h="1269255">
                  <a:moveTo>
                    <a:pt x="0" y="126926"/>
                  </a:moveTo>
                  <a:cubicBezTo>
                    <a:pt x="0" y="56827"/>
                    <a:pt x="56827" y="0"/>
                    <a:pt x="126926" y="0"/>
                  </a:cubicBezTo>
                  <a:lnTo>
                    <a:pt x="8422715" y="0"/>
                  </a:lnTo>
                  <a:cubicBezTo>
                    <a:pt x="8492814" y="0"/>
                    <a:pt x="8549641" y="56827"/>
                    <a:pt x="8549641" y="126926"/>
                  </a:cubicBezTo>
                  <a:cubicBezTo>
                    <a:pt x="8549641" y="465394"/>
                    <a:pt x="8549640" y="803862"/>
                    <a:pt x="8549640" y="1142330"/>
                  </a:cubicBezTo>
                  <a:cubicBezTo>
                    <a:pt x="8549640" y="1212429"/>
                    <a:pt x="8492813" y="1269256"/>
                    <a:pt x="8422714" y="1269256"/>
                  </a:cubicBezTo>
                  <a:lnTo>
                    <a:pt x="126926" y="1269255"/>
                  </a:lnTo>
                  <a:cubicBezTo>
                    <a:pt x="56827" y="1269255"/>
                    <a:pt x="0" y="1212428"/>
                    <a:pt x="0" y="1142329"/>
                  </a:cubicBezTo>
                  <a:lnTo>
                    <a:pt x="0" y="126926"/>
                  </a:lnTo>
                  <a:close/>
                </a:path>
              </a:pathLst>
            </a:cu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28293" tIns="91440" rIns="91441" bIns="91440" spcCol="1270" anchor="ctr"/>
            <a:lstStyle/>
            <a:p>
              <a:pPr defTabSz="1066800" fontAlgn="auto">
                <a:lnSpc>
                  <a:spcPts val="2400"/>
                </a:lnSpc>
                <a:spcAft>
                  <a:spcPct val="35000"/>
                </a:spcAft>
                <a:defRPr/>
              </a:pPr>
              <a:r>
                <a:rPr lang="en-US" sz="2400" dirty="0"/>
                <a:t>Your romantic partner always uses the same shampoo. Soon, the smell of that shampoo makes you feel happy.</a:t>
              </a:r>
            </a:p>
          </p:txBody>
        </p:sp>
        <p:sp>
          <p:nvSpPr>
            <p:cNvPr id="6" name="Rounded Rectangle 5"/>
            <p:cNvSpPr/>
            <p:nvPr/>
          </p:nvSpPr>
          <p:spPr>
            <a:xfrm>
              <a:off x="505067" y="1112445"/>
              <a:ext cx="1709928" cy="1015404"/>
            </a:xfrm>
            <a:prstGeom prst="roundRect">
              <a:avLst>
                <a:gd name="adj" fmla="val 10000"/>
              </a:avLst>
            </a:prstGeom>
            <a:blipFill>
              <a:blip r:embed="rId3" cstate="print">
                <a:extLst/>
              </a:blip>
              <a:srcRect/>
              <a:stretch>
                <a:fillRect t="-72000" b="-7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4580" name="Group 13"/>
          <p:cNvGrpSpPr>
            <a:grpSpLocks/>
          </p:cNvGrpSpPr>
          <p:nvPr/>
        </p:nvGrpSpPr>
        <p:grpSpPr bwMode="auto">
          <a:xfrm>
            <a:off x="377825" y="2381250"/>
            <a:ext cx="8550275" cy="1270000"/>
            <a:chOff x="378142" y="2381701"/>
            <a:chExt cx="8549640" cy="1269255"/>
          </a:xfrm>
        </p:grpSpPr>
        <p:sp>
          <p:nvSpPr>
            <p:cNvPr id="7" name="Freeform 6"/>
            <p:cNvSpPr/>
            <p:nvPr/>
          </p:nvSpPr>
          <p:spPr>
            <a:xfrm>
              <a:off x="378142" y="2381701"/>
              <a:ext cx="8549640" cy="1269255"/>
            </a:xfrm>
            <a:custGeom>
              <a:avLst/>
              <a:gdLst>
                <a:gd name="connsiteX0" fmla="*/ 0 w 8549640"/>
                <a:gd name="connsiteY0" fmla="*/ 126926 h 1269255"/>
                <a:gd name="connsiteX1" fmla="*/ 126926 w 8549640"/>
                <a:gd name="connsiteY1" fmla="*/ 0 h 1269255"/>
                <a:gd name="connsiteX2" fmla="*/ 8422715 w 8549640"/>
                <a:gd name="connsiteY2" fmla="*/ 0 h 1269255"/>
                <a:gd name="connsiteX3" fmla="*/ 8549641 w 8549640"/>
                <a:gd name="connsiteY3" fmla="*/ 126926 h 1269255"/>
                <a:gd name="connsiteX4" fmla="*/ 8549640 w 8549640"/>
                <a:gd name="connsiteY4" fmla="*/ 1142330 h 1269255"/>
                <a:gd name="connsiteX5" fmla="*/ 8422714 w 8549640"/>
                <a:gd name="connsiteY5" fmla="*/ 1269256 h 1269255"/>
                <a:gd name="connsiteX6" fmla="*/ 126926 w 8549640"/>
                <a:gd name="connsiteY6" fmla="*/ 1269255 h 1269255"/>
                <a:gd name="connsiteX7" fmla="*/ 0 w 8549640"/>
                <a:gd name="connsiteY7" fmla="*/ 1142329 h 1269255"/>
                <a:gd name="connsiteX8" fmla="*/ 0 w 8549640"/>
                <a:gd name="connsiteY8" fmla="*/ 126926 h 12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9640" h="1269255">
                  <a:moveTo>
                    <a:pt x="0" y="126926"/>
                  </a:moveTo>
                  <a:cubicBezTo>
                    <a:pt x="0" y="56827"/>
                    <a:pt x="56827" y="0"/>
                    <a:pt x="126926" y="0"/>
                  </a:cubicBezTo>
                  <a:lnTo>
                    <a:pt x="8422715" y="0"/>
                  </a:lnTo>
                  <a:cubicBezTo>
                    <a:pt x="8492814" y="0"/>
                    <a:pt x="8549641" y="56827"/>
                    <a:pt x="8549641" y="126926"/>
                  </a:cubicBezTo>
                  <a:cubicBezTo>
                    <a:pt x="8549641" y="465394"/>
                    <a:pt x="8549640" y="803862"/>
                    <a:pt x="8549640" y="1142330"/>
                  </a:cubicBezTo>
                  <a:cubicBezTo>
                    <a:pt x="8549640" y="1212429"/>
                    <a:pt x="8492813" y="1269256"/>
                    <a:pt x="8422714" y="1269256"/>
                  </a:cubicBezTo>
                  <a:lnTo>
                    <a:pt x="126926" y="1269255"/>
                  </a:lnTo>
                  <a:cubicBezTo>
                    <a:pt x="56827" y="1269255"/>
                    <a:pt x="0" y="1212428"/>
                    <a:pt x="0" y="1142329"/>
                  </a:cubicBezTo>
                  <a:lnTo>
                    <a:pt x="0" y="126926"/>
                  </a:lnTo>
                  <a:close/>
                </a:path>
              </a:pathLst>
            </a:custGeom>
            <a:solidFill>
              <a:srgbClr val="3AA0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28293" tIns="91440" rIns="91441" bIns="91440" spcCol="1270" anchor="ctr"/>
            <a:lstStyle/>
            <a:p>
              <a:pPr defTabSz="1066800" fontAlgn="auto">
                <a:lnSpc>
                  <a:spcPts val="2400"/>
                </a:lnSpc>
                <a:spcAft>
                  <a:spcPct val="35000"/>
                </a:spcAft>
                <a:defRPr/>
              </a:pPr>
              <a:r>
                <a:rPr lang="en-US" sz="2400" dirty="0"/>
                <a:t>The door to your house squeaks loudly when you open it. Soon, your dog begins wagging its tail when the door squeaks.</a:t>
              </a:r>
            </a:p>
          </p:txBody>
        </p:sp>
        <p:sp>
          <p:nvSpPr>
            <p:cNvPr id="8" name="Rounded Rectangle 7"/>
            <p:cNvSpPr/>
            <p:nvPr/>
          </p:nvSpPr>
          <p:spPr>
            <a:xfrm>
              <a:off x="505067" y="2508627"/>
              <a:ext cx="1709928" cy="1015404"/>
            </a:xfrm>
            <a:prstGeom prst="roundRect">
              <a:avLst>
                <a:gd name="adj" fmla="val 10000"/>
              </a:avLst>
            </a:prstGeom>
            <a:blipFill>
              <a:blip r:embed="rId4" cstate="print">
                <a:extLst/>
              </a:blip>
              <a:srcRect/>
              <a:stretch>
                <a:fillRect t="-72000" b="-7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4581" name="Group 14"/>
          <p:cNvGrpSpPr>
            <a:grpSpLocks/>
          </p:cNvGrpSpPr>
          <p:nvPr/>
        </p:nvGrpSpPr>
        <p:grpSpPr bwMode="auto">
          <a:xfrm>
            <a:off x="377825" y="3778250"/>
            <a:ext cx="8550275" cy="1268413"/>
            <a:chOff x="378142" y="3777882"/>
            <a:chExt cx="8549640" cy="1269255"/>
          </a:xfrm>
        </p:grpSpPr>
        <p:sp>
          <p:nvSpPr>
            <p:cNvPr id="9" name="Freeform 8"/>
            <p:cNvSpPr/>
            <p:nvPr/>
          </p:nvSpPr>
          <p:spPr>
            <a:xfrm>
              <a:off x="378142" y="3777882"/>
              <a:ext cx="8549640" cy="1269255"/>
            </a:xfrm>
            <a:custGeom>
              <a:avLst/>
              <a:gdLst>
                <a:gd name="connsiteX0" fmla="*/ 0 w 8549640"/>
                <a:gd name="connsiteY0" fmla="*/ 126926 h 1269255"/>
                <a:gd name="connsiteX1" fmla="*/ 126926 w 8549640"/>
                <a:gd name="connsiteY1" fmla="*/ 0 h 1269255"/>
                <a:gd name="connsiteX2" fmla="*/ 8422715 w 8549640"/>
                <a:gd name="connsiteY2" fmla="*/ 0 h 1269255"/>
                <a:gd name="connsiteX3" fmla="*/ 8549641 w 8549640"/>
                <a:gd name="connsiteY3" fmla="*/ 126926 h 1269255"/>
                <a:gd name="connsiteX4" fmla="*/ 8549640 w 8549640"/>
                <a:gd name="connsiteY4" fmla="*/ 1142330 h 1269255"/>
                <a:gd name="connsiteX5" fmla="*/ 8422714 w 8549640"/>
                <a:gd name="connsiteY5" fmla="*/ 1269256 h 1269255"/>
                <a:gd name="connsiteX6" fmla="*/ 126926 w 8549640"/>
                <a:gd name="connsiteY6" fmla="*/ 1269255 h 1269255"/>
                <a:gd name="connsiteX7" fmla="*/ 0 w 8549640"/>
                <a:gd name="connsiteY7" fmla="*/ 1142329 h 1269255"/>
                <a:gd name="connsiteX8" fmla="*/ 0 w 8549640"/>
                <a:gd name="connsiteY8" fmla="*/ 126926 h 12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9640" h="1269255">
                  <a:moveTo>
                    <a:pt x="0" y="126926"/>
                  </a:moveTo>
                  <a:cubicBezTo>
                    <a:pt x="0" y="56827"/>
                    <a:pt x="56827" y="0"/>
                    <a:pt x="126926" y="0"/>
                  </a:cubicBezTo>
                  <a:lnTo>
                    <a:pt x="8422715" y="0"/>
                  </a:lnTo>
                  <a:cubicBezTo>
                    <a:pt x="8492814" y="0"/>
                    <a:pt x="8549641" y="56827"/>
                    <a:pt x="8549641" y="126926"/>
                  </a:cubicBezTo>
                  <a:cubicBezTo>
                    <a:pt x="8549641" y="465394"/>
                    <a:pt x="8549640" y="803862"/>
                    <a:pt x="8549640" y="1142330"/>
                  </a:cubicBezTo>
                  <a:cubicBezTo>
                    <a:pt x="8549640" y="1212429"/>
                    <a:pt x="8492813" y="1269256"/>
                    <a:pt x="8422714" y="1269256"/>
                  </a:cubicBezTo>
                  <a:lnTo>
                    <a:pt x="126926" y="1269255"/>
                  </a:lnTo>
                  <a:cubicBezTo>
                    <a:pt x="56827" y="1269255"/>
                    <a:pt x="0" y="1212428"/>
                    <a:pt x="0" y="1142329"/>
                  </a:cubicBezTo>
                  <a:lnTo>
                    <a:pt x="0" y="126926"/>
                  </a:lnTo>
                  <a:close/>
                </a:path>
              </a:pathLst>
            </a:custGeom>
            <a:solidFill>
              <a:srgbClr val="A0366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28293" tIns="91440" rIns="91441" bIns="91440" anchor="ctr"/>
            <a:lstStyle/>
            <a:p>
              <a:pPr defTabSz="1066800">
                <a:lnSpc>
                  <a:spcPts val="2400"/>
                </a:lnSpc>
                <a:spcAft>
                  <a:spcPct val="35000"/>
                </a:spcAft>
              </a:pPr>
              <a:r>
                <a:rPr lang="en-US" sz="2400">
                  <a:solidFill>
                    <a:srgbClr val="FFFFFF"/>
                  </a:solidFill>
                  <a:latin typeface="Calibri" charset="0"/>
                  <a:ea typeface="ＭＳ Ｐゴシック" charset="0"/>
                  <a:cs typeface="Arial" charset="0"/>
                </a:rPr>
                <a:t>The nurse says, </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This won</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t hurt a bit,</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 just before stabbing you with a needle. The next time you hear </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This won</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t hurt,</a:t>
              </a:r>
              <a:r>
                <a:rPr lang="ja-JP" altLang="en-US" sz="2400">
                  <a:solidFill>
                    <a:srgbClr val="FFFFFF"/>
                  </a:solidFill>
                  <a:latin typeface="Calibri" charset="0"/>
                  <a:ea typeface="ＭＳ Ｐゴシック" charset="0"/>
                  <a:cs typeface="Arial" charset="0"/>
                </a:rPr>
                <a:t>”</a:t>
              </a:r>
              <a:r>
                <a:rPr lang="en-US" sz="2400">
                  <a:solidFill>
                    <a:srgbClr val="FFFFFF"/>
                  </a:solidFill>
                  <a:latin typeface="Calibri" charset="0"/>
                  <a:ea typeface="ＭＳ Ｐゴシック" charset="0"/>
                  <a:cs typeface="Arial" charset="0"/>
                </a:rPr>
                <a:t> you cringe in fear.</a:t>
              </a:r>
            </a:p>
          </p:txBody>
        </p:sp>
        <p:sp>
          <p:nvSpPr>
            <p:cNvPr id="10" name="Rounded Rectangle 9"/>
            <p:cNvSpPr/>
            <p:nvPr/>
          </p:nvSpPr>
          <p:spPr>
            <a:xfrm>
              <a:off x="505067" y="3904808"/>
              <a:ext cx="1709928" cy="1015404"/>
            </a:xfrm>
            <a:prstGeom prst="roundRect">
              <a:avLst>
                <a:gd name="adj" fmla="val 10000"/>
              </a:avLst>
            </a:prstGeom>
            <a:blipFill>
              <a:blip r:embed="rId5" cstate="print">
                <a:extLst/>
              </a:blip>
              <a:srcRect/>
              <a:stretch>
                <a:fillRect t="-7000" b="-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4582" name="Group 15"/>
          <p:cNvGrpSpPr>
            <a:grpSpLocks/>
          </p:cNvGrpSpPr>
          <p:nvPr/>
        </p:nvGrpSpPr>
        <p:grpSpPr bwMode="auto">
          <a:xfrm>
            <a:off x="377825" y="5173663"/>
            <a:ext cx="8550275" cy="1270000"/>
            <a:chOff x="378142" y="5174064"/>
            <a:chExt cx="8549640" cy="1269255"/>
          </a:xfrm>
        </p:grpSpPr>
        <p:sp>
          <p:nvSpPr>
            <p:cNvPr id="11" name="Freeform 10"/>
            <p:cNvSpPr/>
            <p:nvPr/>
          </p:nvSpPr>
          <p:spPr>
            <a:xfrm>
              <a:off x="378142" y="5174064"/>
              <a:ext cx="8549640" cy="1269255"/>
            </a:xfrm>
            <a:custGeom>
              <a:avLst/>
              <a:gdLst>
                <a:gd name="connsiteX0" fmla="*/ 0 w 8549640"/>
                <a:gd name="connsiteY0" fmla="*/ 126926 h 1269255"/>
                <a:gd name="connsiteX1" fmla="*/ 126926 w 8549640"/>
                <a:gd name="connsiteY1" fmla="*/ 0 h 1269255"/>
                <a:gd name="connsiteX2" fmla="*/ 8422715 w 8549640"/>
                <a:gd name="connsiteY2" fmla="*/ 0 h 1269255"/>
                <a:gd name="connsiteX3" fmla="*/ 8549641 w 8549640"/>
                <a:gd name="connsiteY3" fmla="*/ 126926 h 1269255"/>
                <a:gd name="connsiteX4" fmla="*/ 8549640 w 8549640"/>
                <a:gd name="connsiteY4" fmla="*/ 1142330 h 1269255"/>
                <a:gd name="connsiteX5" fmla="*/ 8422714 w 8549640"/>
                <a:gd name="connsiteY5" fmla="*/ 1269256 h 1269255"/>
                <a:gd name="connsiteX6" fmla="*/ 126926 w 8549640"/>
                <a:gd name="connsiteY6" fmla="*/ 1269255 h 1269255"/>
                <a:gd name="connsiteX7" fmla="*/ 0 w 8549640"/>
                <a:gd name="connsiteY7" fmla="*/ 1142329 h 1269255"/>
                <a:gd name="connsiteX8" fmla="*/ 0 w 8549640"/>
                <a:gd name="connsiteY8" fmla="*/ 126926 h 12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9640" h="1269255">
                  <a:moveTo>
                    <a:pt x="0" y="126926"/>
                  </a:moveTo>
                  <a:cubicBezTo>
                    <a:pt x="0" y="56827"/>
                    <a:pt x="56827" y="0"/>
                    <a:pt x="126926" y="0"/>
                  </a:cubicBezTo>
                  <a:lnTo>
                    <a:pt x="8422715" y="0"/>
                  </a:lnTo>
                  <a:cubicBezTo>
                    <a:pt x="8492814" y="0"/>
                    <a:pt x="8549641" y="56827"/>
                    <a:pt x="8549641" y="126926"/>
                  </a:cubicBezTo>
                  <a:cubicBezTo>
                    <a:pt x="8549641" y="465394"/>
                    <a:pt x="8549640" y="803862"/>
                    <a:pt x="8549640" y="1142330"/>
                  </a:cubicBezTo>
                  <a:cubicBezTo>
                    <a:pt x="8549640" y="1212429"/>
                    <a:pt x="8492813" y="1269256"/>
                    <a:pt x="8422714" y="1269256"/>
                  </a:cubicBezTo>
                  <a:lnTo>
                    <a:pt x="126926" y="1269255"/>
                  </a:lnTo>
                  <a:cubicBezTo>
                    <a:pt x="56827" y="1269255"/>
                    <a:pt x="0" y="1212428"/>
                    <a:pt x="0" y="1142329"/>
                  </a:cubicBezTo>
                  <a:lnTo>
                    <a:pt x="0" y="126926"/>
                  </a:lnTo>
                  <a:close/>
                </a:path>
              </a:pathLst>
            </a:custGeom>
            <a:solidFill>
              <a:srgbClr val="44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28293" tIns="91440" rIns="91441" bIns="91440" spcCol="1270" anchor="ctr"/>
            <a:lstStyle/>
            <a:p>
              <a:pPr defTabSz="1066800" fontAlgn="auto">
                <a:lnSpc>
                  <a:spcPts val="2400"/>
                </a:lnSpc>
                <a:spcAft>
                  <a:spcPct val="35000"/>
                </a:spcAft>
                <a:defRPr/>
              </a:pPr>
              <a:r>
                <a:rPr lang="en-US" sz="2400" dirty="0"/>
                <a:t>You have a meal at a fast food restaurant that causes food poisoning. The next time you see a sign for that restaurant, you feel nauseated.</a:t>
              </a:r>
            </a:p>
          </p:txBody>
        </p:sp>
        <p:sp>
          <p:nvSpPr>
            <p:cNvPr id="12" name="Rounded Rectangle 11"/>
            <p:cNvSpPr/>
            <p:nvPr/>
          </p:nvSpPr>
          <p:spPr>
            <a:xfrm>
              <a:off x="505067" y="5300989"/>
              <a:ext cx="1709928" cy="1015404"/>
            </a:xfrm>
            <a:prstGeom prst="roundRect">
              <a:avLst>
                <a:gd name="adj" fmla="val 10000"/>
              </a:avLst>
            </a:prstGeom>
            <a:blipFill>
              <a:blip r:embed="rId6" cstate="print">
                <a:extLst/>
              </a:blip>
              <a:srcRect/>
              <a:stretch>
                <a:fillRect t="-14000" b="-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597666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Taste Aversion: The Garcia Effect </a:t>
            </a:r>
            <a:endParaRPr lang="en-US" dirty="0"/>
          </a:p>
        </p:txBody>
      </p:sp>
      <p:sp>
        <p:nvSpPr>
          <p:cNvPr id="3" name="Content Placeholder 2"/>
          <p:cNvSpPr>
            <a:spLocks noGrp="1"/>
          </p:cNvSpPr>
          <p:nvPr>
            <p:ph idx="1"/>
          </p:nvPr>
        </p:nvSpPr>
        <p:spPr/>
        <p:txBody>
          <a:bodyPr/>
          <a:lstStyle/>
          <a:p>
            <a:r>
              <a:rPr lang="en-US" dirty="0" smtClean="0"/>
              <a:t>John Garcia introduced a novel substance (sweetened water) to rats after they were given either </a:t>
            </a:r>
            <a:r>
              <a:rPr lang="en-US" b="1" dirty="0" smtClean="0"/>
              <a:t>mild or moderate radiation </a:t>
            </a:r>
            <a:r>
              <a:rPr lang="en-US" dirty="0" smtClean="0"/>
              <a:t>to induce sickness, or no radiation</a:t>
            </a:r>
          </a:p>
          <a:p>
            <a:r>
              <a:rPr lang="en-US" dirty="0" smtClean="0"/>
              <a:t>When presented with the opportunity to drink the sweetened water again, rats in the radiation conditions drank significantly less than rats in the control condition </a:t>
            </a:r>
          </a:p>
          <a:p>
            <a:r>
              <a:rPr lang="en-US" dirty="0" smtClean="0"/>
              <a:t>Noteworthy findings because:</a:t>
            </a:r>
          </a:p>
          <a:p>
            <a:pPr lvl="1"/>
            <a:r>
              <a:rPr lang="en-US" dirty="0" smtClean="0"/>
              <a:t>Occurred after just </a:t>
            </a:r>
            <a:r>
              <a:rPr lang="en-US" b="1" dirty="0" smtClean="0"/>
              <a:t>one</a:t>
            </a:r>
            <a:r>
              <a:rPr lang="en-US" dirty="0" smtClean="0"/>
              <a:t> trial of learning </a:t>
            </a:r>
          </a:p>
          <a:p>
            <a:pPr lvl="1"/>
            <a:r>
              <a:rPr lang="en-US" dirty="0" smtClean="0"/>
              <a:t>Persisted after a long delay</a:t>
            </a:r>
          </a:p>
          <a:p>
            <a:pPr lvl="1"/>
            <a:r>
              <a:rPr lang="en-US" dirty="0" smtClean="0"/>
              <a:t>Specific to food/drink</a:t>
            </a:r>
          </a:p>
          <a:p>
            <a:pPr lvl="1"/>
            <a:r>
              <a:rPr lang="en-US" dirty="0" smtClean="0"/>
              <a:t>Theory: conditioned taste inversion is an </a:t>
            </a:r>
            <a:r>
              <a:rPr lang="en-US" b="1" u="sng" dirty="0" smtClean="0"/>
              <a:t>adaptive survival mechanism </a:t>
            </a:r>
            <a:endParaRPr lang="en-US" b="1" u="sng" dirty="0"/>
          </a:p>
        </p:txBody>
      </p:sp>
    </p:spTree>
    <p:extLst>
      <p:ext uri="{BB962C8B-B14F-4D97-AF65-F5344CB8AC3E}">
        <p14:creationId xmlns:p14="http://schemas.microsoft.com/office/powerpoint/2010/main" val="4287672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Taste Aversion: The Garcia Effect</a:t>
            </a:r>
            <a:endParaRPr lang="en-US" dirty="0"/>
          </a:p>
        </p:txBody>
      </p:sp>
      <p:sp>
        <p:nvSpPr>
          <p:cNvPr id="3" name="Content Placeholder 2"/>
          <p:cNvSpPr>
            <a:spLocks noGrp="1"/>
          </p:cNvSpPr>
          <p:nvPr>
            <p:ph idx="1"/>
          </p:nvPr>
        </p:nvSpPr>
        <p:spPr/>
        <p:txBody>
          <a:bodyPr/>
          <a:lstStyle/>
          <a:p>
            <a:r>
              <a:rPr lang="en-US" dirty="0" smtClean="0"/>
              <a:t>Highly selective</a:t>
            </a:r>
          </a:p>
          <a:p>
            <a:r>
              <a:rPr lang="en-US" dirty="0" smtClean="0"/>
              <a:t>If rats got sick after drinking sweet water in a cage illuminated by a red light, they avoided the water but not the red light</a:t>
            </a:r>
          </a:p>
          <a:p>
            <a:r>
              <a:rPr lang="en-US" dirty="0" smtClean="0"/>
              <a:t>If they got shocked after drinking the water, they avoided the environment but not the water</a:t>
            </a:r>
            <a:endParaRPr lang="en-US" dirty="0"/>
          </a:p>
        </p:txBody>
      </p:sp>
    </p:spTree>
    <p:extLst>
      <p:ext uri="{BB962C8B-B14F-4D97-AF65-F5344CB8AC3E}">
        <p14:creationId xmlns:p14="http://schemas.microsoft.com/office/powerpoint/2010/main" val="4210014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Taste Aversion: The Garcia Effect </a:t>
            </a:r>
            <a:endParaRPr lang="en-US" dirty="0"/>
          </a:p>
        </p:txBody>
      </p:sp>
      <p:sp>
        <p:nvSpPr>
          <p:cNvPr id="3" name="Content Placeholder 2"/>
          <p:cNvSpPr>
            <a:spLocks noGrp="1"/>
          </p:cNvSpPr>
          <p:nvPr>
            <p:ph idx="1"/>
          </p:nvPr>
        </p:nvSpPr>
        <p:spPr/>
        <p:txBody>
          <a:bodyPr/>
          <a:lstStyle/>
          <a:p>
            <a:r>
              <a:rPr lang="en-US" dirty="0" smtClean="0"/>
              <a:t>Neutral stimulus: Sweetened water</a:t>
            </a:r>
          </a:p>
          <a:p>
            <a:r>
              <a:rPr lang="en-US" dirty="0" smtClean="0"/>
              <a:t>Unconditioned stimulus: radiation</a:t>
            </a:r>
          </a:p>
          <a:p>
            <a:r>
              <a:rPr lang="en-US" dirty="0" smtClean="0"/>
              <a:t>Unconditioned response: vomiting/nausea</a:t>
            </a:r>
          </a:p>
          <a:p>
            <a:r>
              <a:rPr lang="en-US" dirty="0" smtClean="0"/>
              <a:t>Conditioned stimulus: Sweetened water</a:t>
            </a:r>
          </a:p>
          <a:p>
            <a:r>
              <a:rPr lang="en-US" dirty="0" smtClean="0"/>
              <a:t>Conditioned response: vomiting/nausea</a:t>
            </a:r>
            <a:endParaRPr lang="en-US" dirty="0"/>
          </a:p>
        </p:txBody>
      </p:sp>
    </p:spTree>
    <p:extLst>
      <p:ext uri="{BB962C8B-B14F-4D97-AF65-F5344CB8AC3E}">
        <p14:creationId xmlns:p14="http://schemas.microsoft.com/office/powerpoint/2010/main" val="2026934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5"/>
          <p:cNvSpPr>
            <a:spLocks noGrp="1" noChangeArrowheads="1"/>
          </p:cNvSpPr>
          <p:nvPr>
            <p:ph type="title"/>
          </p:nvPr>
        </p:nvSpPr>
        <p:spPr>
          <a:solidFill>
            <a:srgbClr val="F36F21"/>
          </a:solidFill>
        </p:spPr>
        <p:txBody>
          <a:bodyPr lIns="274320"/>
          <a:lstStyle/>
          <a:p>
            <a:pPr algn="l" eaLnBrk="1" hangingPunct="1">
              <a:lnSpc>
                <a:spcPts val="4200"/>
              </a:lnSpc>
            </a:pPr>
            <a:r>
              <a:rPr lang="en-US" b="1">
                <a:solidFill>
                  <a:srgbClr val="F8F6E3"/>
                </a:solidFill>
                <a:latin typeface="Calibri" charset="0"/>
              </a:rPr>
              <a:t>Acquisition</a:t>
            </a:r>
          </a:p>
        </p:txBody>
      </p:sp>
      <p:sp>
        <p:nvSpPr>
          <p:cNvPr id="569350" name="Rectangle 6"/>
          <p:cNvSpPr>
            <a:spLocks noGrp="1" noChangeArrowheads="1"/>
          </p:cNvSpPr>
          <p:nvPr>
            <p:ph idx="1"/>
          </p:nvPr>
        </p:nvSpPr>
        <p:spPr/>
        <p:txBody>
          <a:bodyPr>
            <a:normAutofit/>
          </a:bodyPr>
          <a:lstStyle/>
          <a:p>
            <a:pPr marL="0" indent="0" eaLnBrk="1" hangingPunct="1">
              <a:lnSpc>
                <a:spcPct val="90000"/>
              </a:lnSpc>
              <a:spcBef>
                <a:spcPts val="600"/>
              </a:spcBef>
              <a:buFont typeface="Wingdings" charset="0"/>
              <a:buNone/>
            </a:pPr>
            <a:r>
              <a:rPr lang="en-US" sz="2400">
                <a:solidFill>
                  <a:srgbClr val="A0366C"/>
                </a:solidFill>
                <a:latin typeface="Calibri" charset="0"/>
              </a:rPr>
              <a:t>What gets “acquired”? </a:t>
            </a:r>
          </a:p>
          <a:p>
            <a:pPr marL="0" indent="0" eaLnBrk="1" hangingPunct="1">
              <a:lnSpc>
                <a:spcPct val="90000"/>
              </a:lnSpc>
              <a:spcBef>
                <a:spcPts val="600"/>
              </a:spcBef>
              <a:buFont typeface="Wingdings" charset="0"/>
              <a:buNone/>
            </a:pPr>
            <a:r>
              <a:rPr lang="en-US" sz="2400">
                <a:latin typeface="Calibri" charset="0"/>
                <a:sym typeface="Wingdings" charset="0"/>
              </a:rPr>
              <a:t> T</a:t>
            </a:r>
            <a:r>
              <a:rPr lang="en-US" sz="2400">
                <a:latin typeface="Calibri" charset="0"/>
              </a:rPr>
              <a:t>he association between a neutral stimulus (NS) and an unconditioned stimulus (US).</a:t>
            </a:r>
          </a:p>
          <a:p>
            <a:pPr marL="0" indent="0" eaLnBrk="1" hangingPunct="1">
              <a:lnSpc>
                <a:spcPct val="90000"/>
              </a:lnSpc>
              <a:spcBef>
                <a:spcPts val="600"/>
              </a:spcBef>
              <a:buFont typeface="Wingdings" charset="0"/>
              <a:buNone/>
            </a:pPr>
            <a:r>
              <a:rPr lang="en-US" sz="2400">
                <a:latin typeface="Calibri" charset="0"/>
              </a:rPr>
              <a:t> </a:t>
            </a:r>
            <a:r>
              <a:rPr lang="en-US" sz="2400">
                <a:solidFill>
                  <a:srgbClr val="A0366C"/>
                </a:solidFill>
                <a:latin typeface="Calibri" charset="0"/>
              </a:rPr>
              <a:t>How can we tell that acquisition has occurred? </a:t>
            </a:r>
          </a:p>
          <a:p>
            <a:pPr marL="0" indent="0" eaLnBrk="1" hangingPunct="1">
              <a:lnSpc>
                <a:spcPct val="90000"/>
              </a:lnSpc>
              <a:spcBef>
                <a:spcPct val="0"/>
              </a:spcBef>
              <a:buFont typeface="Wingdings" charset="0"/>
              <a:buNone/>
            </a:pPr>
            <a:r>
              <a:rPr lang="en-US" sz="2400">
                <a:latin typeface="Calibri" charset="0"/>
                <a:sym typeface="Wingdings" charset="0"/>
              </a:rPr>
              <a:t> </a:t>
            </a:r>
            <a:r>
              <a:rPr lang="en-US" sz="2400">
                <a:latin typeface="Calibri" charset="0"/>
              </a:rPr>
              <a:t>The UR now gets triggered by a CS </a:t>
            </a:r>
          </a:p>
          <a:p>
            <a:pPr marL="0" indent="0" eaLnBrk="1" hangingPunct="1">
              <a:lnSpc>
                <a:spcPct val="90000"/>
              </a:lnSpc>
              <a:spcBef>
                <a:spcPct val="0"/>
              </a:spcBef>
              <a:buFont typeface="Wingdings" charset="0"/>
              <a:buNone/>
            </a:pPr>
            <a:r>
              <a:rPr lang="en-US" sz="2400">
                <a:latin typeface="Calibri" charset="0"/>
              </a:rPr>
              <a:t>(drooling now gets triggered by a bell). </a:t>
            </a:r>
          </a:p>
        </p:txBody>
      </p:sp>
      <p:sp>
        <p:nvSpPr>
          <p:cNvPr id="5" name="Slide Number Placeholder 5"/>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8F4F33F-1356-AD45-B4AF-AE2800B0F64A}" type="slidenum">
              <a:rPr lang="en-US">
                <a:solidFill>
                  <a:srgbClr val="898989"/>
                </a:solidFill>
                <a:latin typeface="Calibri" charset="0"/>
              </a:rPr>
              <a:pPr eaLnBrk="1" hangingPunct="1"/>
              <a:t>18</a:t>
            </a:fld>
            <a:endParaRPr lang="en-US">
              <a:solidFill>
                <a:srgbClr val="898989"/>
              </a:solidFill>
              <a:latin typeface="Calibri" charset="0"/>
            </a:endParaRPr>
          </a:p>
        </p:txBody>
      </p:sp>
      <p:sp>
        <p:nvSpPr>
          <p:cNvPr id="569351" name="Rectangle 7"/>
          <p:cNvSpPr>
            <a:spLocks noChangeArrowheads="1"/>
          </p:cNvSpPr>
          <p:nvPr/>
        </p:nvSpPr>
        <p:spPr bwMode="auto">
          <a:xfrm>
            <a:off x="377825" y="4297363"/>
            <a:ext cx="49498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ts val="2400"/>
              </a:lnSpc>
            </a:pPr>
            <a:r>
              <a:rPr lang="en-US" sz="2400" b="1">
                <a:latin typeface="Calibri" charset="0"/>
              </a:rPr>
              <a:t>Timing </a:t>
            </a:r>
          </a:p>
          <a:p>
            <a:pPr>
              <a:lnSpc>
                <a:spcPts val="2400"/>
              </a:lnSpc>
            </a:pPr>
            <a:r>
              <a:rPr lang="en-US" sz="2400">
                <a:latin typeface="Calibri" charset="0"/>
              </a:rPr>
              <a:t>For the association to be acquired, </a:t>
            </a:r>
          </a:p>
          <a:p>
            <a:pPr>
              <a:lnSpc>
                <a:spcPts val="2400"/>
              </a:lnSpc>
            </a:pPr>
            <a:r>
              <a:rPr lang="en-US" sz="2400">
                <a:latin typeface="Calibri" charset="0"/>
              </a:rPr>
              <a:t>the neutral stimulus (NS) needs to repeatedly appear </a:t>
            </a:r>
            <a:r>
              <a:rPr lang="en-US" sz="2400" b="1">
                <a:latin typeface="Calibri" charset="0"/>
              </a:rPr>
              <a:t>before</a:t>
            </a:r>
            <a:r>
              <a:rPr lang="en-US" sz="2400">
                <a:latin typeface="Calibri" charset="0"/>
              </a:rPr>
              <a:t> the unconditioned stimulus (US)…about a half-second before, in most cases. The bell must come right </a:t>
            </a:r>
            <a:r>
              <a:rPr lang="en-US" sz="2400" b="1">
                <a:latin typeface="Calibri" charset="0"/>
              </a:rPr>
              <a:t>before</a:t>
            </a:r>
            <a:r>
              <a:rPr lang="en-US" sz="2400">
                <a:latin typeface="Calibri" charset="0"/>
              </a:rPr>
              <a:t> the food.</a:t>
            </a:r>
          </a:p>
        </p:txBody>
      </p:sp>
      <p:sp>
        <p:nvSpPr>
          <p:cNvPr id="26631" name="Rectangle 1"/>
          <p:cNvSpPr>
            <a:spLocks noChangeArrowheads="1"/>
          </p:cNvSpPr>
          <p:nvPr/>
        </p:nvSpPr>
        <p:spPr bwMode="auto">
          <a:xfrm>
            <a:off x="3189288" y="163513"/>
            <a:ext cx="4071937" cy="830262"/>
          </a:xfrm>
          <a:prstGeom prst="rect">
            <a:avLst/>
          </a:prstGeom>
          <a:solidFill>
            <a:srgbClr val="F8F6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444EA2"/>
                </a:solidFill>
                <a:latin typeface="Calibri" charset="0"/>
              </a:rPr>
              <a:t>Acquisition </a:t>
            </a:r>
            <a:r>
              <a:rPr lang="en-US" sz="2400" i="1">
                <a:solidFill>
                  <a:srgbClr val="000000"/>
                </a:solidFill>
                <a:latin typeface="Calibri" charset="0"/>
              </a:rPr>
              <a:t>refers to the initial stage of learning/conditioning.</a:t>
            </a:r>
            <a:endParaRPr lang="en-US" sz="2400">
              <a:solidFill>
                <a:srgbClr val="000000"/>
              </a:solidFill>
              <a:latin typeface="Calibri" charset="0"/>
            </a:endParaRPr>
          </a:p>
        </p:txBody>
      </p:sp>
    </p:spTree>
    <p:extLst>
      <p:ext uri="{BB962C8B-B14F-4D97-AF65-F5344CB8AC3E}">
        <p14:creationId xmlns:p14="http://schemas.microsoft.com/office/powerpoint/2010/main" val="2858009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9350"/>
                                        </p:tgtEl>
                                        <p:attrNameLst>
                                          <p:attrName>style.visibility</p:attrName>
                                        </p:attrNameLst>
                                      </p:cBhvr>
                                      <p:to>
                                        <p:strVal val="visible"/>
                                      </p:to>
                                    </p:set>
                                    <p:animEffect transition="in" filter="fade">
                                      <p:cBhvr>
                                        <p:cTn id="7" dur="500"/>
                                        <p:tgtEl>
                                          <p:spTgt spid="569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9351"/>
                                        </p:tgtEl>
                                        <p:attrNameLst>
                                          <p:attrName>style.visibility</p:attrName>
                                        </p:attrNameLst>
                                      </p:cBhvr>
                                      <p:to>
                                        <p:strVal val="visible"/>
                                      </p:to>
                                    </p:set>
                                    <p:animEffect transition="in" filter="dissolve">
                                      <p:cBhvr>
                                        <p:cTn id="12" dur="500"/>
                                        <p:tgtEl>
                                          <p:spTgt spid="569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0" grpId="0"/>
      <p:bldP spid="5693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0"/>
            <a:ext cx="9144000" cy="1143000"/>
          </a:xfrm>
          <a:solidFill>
            <a:srgbClr val="F36F21"/>
          </a:solidFill>
        </p:spPr>
        <p:txBody>
          <a:bodyPr lIns="274320"/>
          <a:lstStyle/>
          <a:p>
            <a:pPr eaLnBrk="1" hangingPunct="1">
              <a:lnSpc>
                <a:spcPts val="4200"/>
              </a:lnSpc>
            </a:pPr>
            <a:r>
              <a:rPr lang="en-US" b="1">
                <a:solidFill>
                  <a:srgbClr val="F8F6E3"/>
                </a:solidFill>
                <a:latin typeface="Calibri" charset="0"/>
              </a:rPr>
              <a:t>Acquisition and Extinction</a:t>
            </a:r>
          </a:p>
        </p:txBody>
      </p:sp>
      <p:sp>
        <p:nvSpPr>
          <p:cNvPr id="27651" name="Content Placeholder 2"/>
          <p:cNvSpPr>
            <a:spLocks noGrp="1"/>
          </p:cNvSpPr>
          <p:nvPr>
            <p:ph idx="1"/>
          </p:nvPr>
        </p:nvSpPr>
        <p:spPr>
          <a:xfrm>
            <a:off x="149225" y="1295400"/>
            <a:ext cx="8858250" cy="2209800"/>
          </a:xfrm>
        </p:spPr>
        <p:txBody>
          <a:bodyPr>
            <a:normAutofit/>
          </a:bodyPr>
          <a:lstStyle/>
          <a:p>
            <a:pPr eaLnBrk="1" hangingPunct="1">
              <a:lnSpc>
                <a:spcPts val="2400"/>
              </a:lnSpc>
              <a:buFont typeface="Arial"/>
              <a:buChar char="•"/>
            </a:pPr>
            <a:r>
              <a:rPr lang="en-US" sz="3200" b="1" dirty="0" smtClean="0">
                <a:solidFill>
                  <a:srgbClr val="000000"/>
                </a:solidFill>
                <a:latin typeface="Calibri" charset="0"/>
              </a:rPr>
              <a:t>Extinction </a:t>
            </a:r>
            <a:r>
              <a:rPr lang="en-US" sz="3200" dirty="0">
                <a:solidFill>
                  <a:srgbClr val="000000"/>
                </a:solidFill>
                <a:latin typeface="Calibri" charset="0"/>
              </a:rPr>
              <a:t>refers to the diminishing of a conditioned response. If the US (food) stops appearing with the CS (bell), the CR decreases</a:t>
            </a:r>
            <a:r>
              <a:rPr lang="en-US" sz="3200" dirty="0" smtClean="0">
                <a:solidFill>
                  <a:srgbClr val="000000"/>
                </a:solidFill>
                <a:latin typeface="Calibri" charset="0"/>
              </a:rPr>
              <a:t>.</a:t>
            </a:r>
          </a:p>
          <a:p>
            <a:pPr eaLnBrk="1" hangingPunct="1">
              <a:lnSpc>
                <a:spcPts val="2400"/>
              </a:lnSpc>
              <a:buFont typeface="Arial"/>
              <a:buChar char="•"/>
            </a:pPr>
            <a:r>
              <a:rPr lang="en-US" sz="3200" dirty="0" smtClean="0">
                <a:solidFill>
                  <a:srgbClr val="000000"/>
                </a:solidFill>
                <a:latin typeface="Calibri" charset="0"/>
              </a:rPr>
              <a:t>Why?</a:t>
            </a:r>
          </a:p>
          <a:p>
            <a:pPr marL="0" indent="0" eaLnBrk="1" hangingPunct="1">
              <a:lnSpc>
                <a:spcPts val="2400"/>
              </a:lnSpc>
              <a:buNone/>
            </a:pPr>
            <a:endParaRPr lang="en-US" sz="3200" dirty="0">
              <a:solidFill>
                <a:srgbClr val="000000"/>
              </a:solidFill>
              <a:latin typeface="Calibri" charset="0"/>
            </a:endParaRPr>
          </a:p>
        </p:txBody>
      </p:sp>
    </p:spTree>
    <p:extLst>
      <p:ext uri="{BB962C8B-B14F-4D97-AF65-F5344CB8AC3E}">
        <p14:creationId xmlns:p14="http://schemas.microsoft.com/office/powerpoint/2010/main" val="1985156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learning?</a:t>
            </a:r>
            <a:endParaRPr lang="en-US" dirty="0"/>
          </a:p>
        </p:txBody>
      </p:sp>
      <p:sp>
        <p:nvSpPr>
          <p:cNvPr id="3" name="Content Placeholder 2"/>
          <p:cNvSpPr>
            <a:spLocks noGrp="1"/>
          </p:cNvSpPr>
          <p:nvPr>
            <p:ph idx="1"/>
          </p:nvPr>
        </p:nvSpPr>
        <p:spPr/>
        <p:txBody>
          <a:bodyPr/>
          <a:lstStyle/>
          <a:p>
            <a:pPr marL="0" indent="0">
              <a:buNone/>
            </a:pPr>
            <a:r>
              <a:rPr lang="en-US" dirty="0" smtClean="0"/>
              <a:t>Changes in behavior as a result of experience. </a:t>
            </a:r>
            <a:endParaRPr lang="en-US" dirty="0"/>
          </a:p>
        </p:txBody>
      </p:sp>
    </p:spTree>
    <p:extLst>
      <p:ext uri="{BB962C8B-B14F-4D97-AF65-F5344CB8AC3E}">
        <p14:creationId xmlns:p14="http://schemas.microsoft.com/office/powerpoint/2010/main" val="603025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0"/>
            <a:ext cx="9144000" cy="1143000"/>
          </a:xfrm>
          <a:solidFill>
            <a:srgbClr val="F36F21"/>
          </a:solidFill>
        </p:spPr>
        <p:txBody>
          <a:bodyPr lIns="274320"/>
          <a:lstStyle/>
          <a:p>
            <a:pPr algn="l" eaLnBrk="1" hangingPunct="1">
              <a:lnSpc>
                <a:spcPts val="4200"/>
              </a:lnSpc>
            </a:pPr>
            <a:r>
              <a:rPr lang="en-US" sz="4000" b="1">
                <a:solidFill>
                  <a:srgbClr val="F8F6E3"/>
                </a:solidFill>
                <a:latin typeface="Calibri" charset="0"/>
              </a:rPr>
              <a:t>Spontaneous Recovery [Return of the CR]</a:t>
            </a:r>
          </a:p>
        </p:txBody>
      </p:sp>
      <p:sp>
        <p:nvSpPr>
          <p:cNvPr id="28675" name="Content Placeholder 2"/>
          <p:cNvSpPr>
            <a:spLocks noGrp="1"/>
          </p:cNvSpPr>
          <p:nvPr>
            <p:ph idx="1"/>
          </p:nvPr>
        </p:nvSpPr>
        <p:spPr>
          <a:xfrm>
            <a:off x="149225" y="1295400"/>
            <a:ext cx="8858250" cy="2209800"/>
          </a:xfrm>
        </p:spPr>
        <p:txBody>
          <a:bodyPr>
            <a:noAutofit/>
          </a:bodyPr>
          <a:lstStyle/>
          <a:p>
            <a:pPr marL="0" indent="0" eaLnBrk="1" hangingPunct="1">
              <a:lnSpc>
                <a:spcPts val="2400"/>
              </a:lnSpc>
              <a:buFont typeface="Arial" charset="0"/>
              <a:buNone/>
            </a:pPr>
            <a:r>
              <a:rPr lang="en-US" sz="3200" dirty="0">
                <a:solidFill>
                  <a:srgbClr val="000000"/>
                </a:solidFill>
                <a:latin typeface="Calibri" charset="0"/>
              </a:rPr>
              <a:t>After a CR (salivation) has been conditioned and then extinguished:</a:t>
            </a:r>
          </a:p>
          <a:p>
            <a:pPr marL="0" indent="0" eaLnBrk="1" hangingPunct="1">
              <a:lnSpc>
                <a:spcPts val="2400"/>
              </a:lnSpc>
            </a:pPr>
            <a:r>
              <a:rPr lang="en-US" sz="3200" dirty="0">
                <a:solidFill>
                  <a:srgbClr val="000000"/>
                </a:solidFill>
                <a:latin typeface="Calibri" charset="0"/>
              </a:rPr>
              <a:t>following a rest period, presenting the tone alone might lead to a </a:t>
            </a:r>
            <a:r>
              <a:rPr lang="en-US" sz="3200" b="1" dirty="0">
                <a:solidFill>
                  <a:srgbClr val="000000"/>
                </a:solidFill>
                <a:latin typeface="Calibri" charset="0"/>
              </a:rPr>
              <a:t>spontaneous recovery</a:t>
            </a:r>
            <a:r>
              <a:rPr lang="en-US" sz="3200" dirty="0">
                <a:solidFill>
                  <a:srgbClr val="000000"/>
                </a:solidFill>
                <a:latin typeface="Calibri" charset="0"/>
              </a:rPr>
              <a:t> (</a:t>
            </a:r>
            <a:r>
              <a:rPr lang="en-US" sz="3200" i="1" dirty="0">
                <a:solidFill>
                  <a:srgbClr val="000000"/>
                </a:solidFill>
                <a:latin typeface="Calibri" charset="0"/>
              </a:rPr>
              <a:t>a return of the conditioned response despite a lack of further conditioning)</a:t>
            </a:r>
            <a:r>
              <a:rPr lang="en-US" sz="3200" dirty="0">
                <a:solidFill>
                  <a:srgbClr val="000000"/>
                </a:solidFill>
                <a:latin typeface="Calibri" charset="0"/>
              </a:rPr>
              <a:t>.</a:t>
            </a:r>
          </a:p>
          <a:p>
            <a:pPr marL="0" indent="0" eaLnBrk="1" hangingPunct="1">
              <a:lnSpc>
                <a:spcPts val="2400"/>
              </a:lnSpc>
            </a:pPr>
            <a:r>
              <a:rPr lang="en-US" sz="3200" dirty="0">
                <a:solidFill>
                  <a:srgbClr val="000000"/>
                </a:solidFill>
                <a:latin typeface="Calibri" charset="0"/>
              </a:rPr>
              <a:t>if the CS (tone) is again presented repeatedly without the US, the CR becomes extinct again.</a:t>
            </a:r>
          </a:p>
        </p:txBody>
      </p:sp>
    </p:spTree>
    <p:extLst>
      <p:ext uri="{BB962C8B-B14F-4D97-AF65-F5344CB8AC3E}">
        <p14:creationId xmlns:p14="http://schemas.microsoft.com/office/powerpoint/2010/main" val="1642209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0"/>
            <a:ext cx="9144000" cy="1308100"/>
          </a:xfrm>
          <a:solidFill>
            <a:srgbClr val="A0366C"/>
          </a:solidFill>
        </p:spPr>
        <p:txBody>
          <a:bodyPr lIns="274320">
            <a:normAutofit/>
          </a:bodyPr>
          <a:lstStyle/>
          <a:p>
            <a:pPr algn="l" eaLnBrk="1" hangingPunct="1">
              <a:lnSpc>
                <a:spcPts val="4200"/>
              </a:lnSpc>
            </a:pPr>
            <a:r>
              <a:rPr lang="en-US" b="1">
                <a:solidFill>
                  <a:srgbClr val="F8F6E3"/>
                </a:solidFill>
                <a:latin typeface="Calibri" charset="0"/>
              </a:rPr>
              <a:t>John B. Watson and Classical Conditioning: Playing with Fear</a:t>
            </a:r>
          </a:p>
        </p:txBody>
      </p:sp>
      <p:sp>
        <p:nvSpPr>
          <p:cNvPr id="3" name="Content Placeholder 2"/>
          <p:cNvSpPr>
            <a:spLocks noGrp="1"/>
          </p:cNvSpPr>
          <p:nvPr>
            <p:ph idx="1"/>
          </p:nvPr>
        </p:nvSpPr>
        <p:spPr>
          <a:xfrm>
            <a:off x="219075" y="1757363"/>
            <a:ext cx="7113588" cy="1811337"/>
          </a:xfrm>
        </p:spPr>
        <p:txBody>
          <a:bodyPr anchor="ctr">
            <a:noAutofit/>
          </a:bodyPr>
          <a:lstStyle/>
          <a:p>
            <a:pPr eaLnBrk="1" hangingPunct="1">
              <a:lnSpc>
                <a:spcPts val="2600"/>
              </a:lnSpc>
              <a:spcBef>
                <a:spcPct val="0"/>
              </a:spcBef>
              <a:spcAft>
                <a:spcPts val="1200"/>
              </a:spcAft>
              <a:buFont typeface="Wingdings" charset="0"/>
              <a:buChar char="§"/>
            </a:pPr>
            <a:r>
              <a:rPr lang="en-US" sz="2600" dirty="0">
                <a:latin typeface="Calibri" charset="0"/>
              </a:rPr>
              <a:t>In 1920, 9-month-old Little Albert was not afraid of rats.</a:t>
            </a:r>
          </a:p>
          <a:p>
            <a:pPr eaLnBrk="1" hangingPunct="1">
              <a:lnSpc>
                <a:spcPts val="2600"/>
              </a:lnSpc>
              <a:spcBef>
                <a:spcPct val="0"/>
              </a:spcBef>
              <a:spcAft>
                <a:spcPts val="1200"/>
              </a:spcAft>
              <a:buFont typeface="Wingdings" charset="0"/>
              <a:buChar char="§"/>
            </a:pPr>
            <a:r>
              <a:rPr lang="en-US" sz="2600" dirty="0">
                <a:latin typeface="Calibri" charset="0"/>
              </a:rPr>
              <a:t>John B. Watson and Rosalie </a:t>
            </a:r>
            <a:r>
              <a:rPr lang="en-US" sz="2600" dirty="0" err="1">
                <a:latin typeface="Calibri" charset="0"/>
              </a:rPr>
              <a:t>Rayner</a:t>
            </a:r>
            <a:r>
              <a:rPr lang="en-US" sz="2600" dirty="0">
                <a:latin typeface="Calibri" charset="0"/>
              </a:rPr>
              <a:t> then clanged a steel bar every time a rat was presented to Albert.</a:t>
            </a:r>
          </a:p>
          <a:p>
            <a:pPr eaLnBrk="1" hangingPunct="1">
              <a:lnSpc>
                <a:spcPts val="2600"/>
              </a:lnSpc>
              <a:spcBef>
                <a:spcPct val="0"/>
              </a:spcBef>
              <a:spcAft>
                <a:spcPts val="1200"/>
              </a:spcAft>
              <a:buFont typeface="Wingdings" charset="0"/>
              <a:buChar char="§"/>
            </a:pPr>
            <a:r>
              <a:rPr lang="en-US" sz="2600" dirty="0">
                <a:latin typeface="Calibri" charset="0"/>
              </a:rPr>
              <a:t>Albert acquired a fear of rats, and generalized this fear to other soft and furry things. </a:t>
            </a:r>
          </a:p>
        </p:txBody>
      </p:sp>
      <p:pic>
        <p:nvPicPr>
          <p:cNvPr id="5122" name="Picture 2"/>
          <p:cNvPicPr>
            <a:picLocks noChangeAspect="1" noChangeArrowheads="1"/>
          </p:cNvPicPr>
          <p:nvPr/>
        </p:nvPicPr>
        <p:blipFill>
          <a:blip r:embed="rId3" cstate="print"/>
          <a:srcRect/>
          <a:stretch>
            <a:fillRect/>
          </a:stretch>
        </p:blipFill>
        <p:spPr bwMode="auto">
          <a:xfrm>
            <a:off x="7332022" y="819397"/>
            <a:ext cx="1609725" cy="2803454"/>
          </a:xfrm>
          <a:prstGeom prst="ellipse">
            <a:avLst/>
          </a:prstGeom>
          <a:ln w="63500" cap="rnd">
            <a:noFill/>
          </a:ln>
          <a:effectLst>
            <a:glow rad="228600">
              <a:srgbClr val="3AA082">
                <a:alpha val="40000"/>
              </a:srgb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3979863"/>
            <a:ext cx="4981575" cy="26003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5497513" y="4094163"/>
            <a:ext cx="34448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ts val="2600"/>
              </a:lnSpc>
              <a:spcAft>
                <a:spcPts val="1200"/>
              </a:spcAft>
              <a:buFont typeface="Wingdings" charset="0"/>
              <a:buChar char="§"/>
            </a:pPr>
            <a:r>
              <a:rPr lang="en-US" sz="2600">
                <a:solidFill>
                  <a:srgbClr val="000000"/>
                </a:solidFill>
                <a:latin typeface="Calibri" charset="0"/>
              </a:rPr>
              <a:t>Watson prided himself in his ability to shape people</a:t>
            </a:r>
            <a:r>
              <a:rPr lang="ja-JP" altLang="en-US" sz="2600">
                <a:solidFill>
                  <a:srgbClr val="000000"/>
                </a:solidFill>
                <a:latin typeface="Calibri" charset="0"/>
              </a:rPr>
              <a:t>’</a:t>
            </a:r>
            <a:r>
              <a:rPr lang="en-US" sz="2600">
                <a:solidFill>
                  <a:srgbClr val="000000"/>
                </a:solidFill>
                <a:latin typeface="Calibri" charset="0"/>
              </a:rPr>
              <a:t>s emotions. He later went into advertising. </a:t>
            </a:r>
          </a:p>
        </p:txBody>
      </p:sp>
    </p:spTree>
    <p:extLst>
      <p:ext uri="{BB962C8B-B14F-4D97-AF65-F5344CB8AC3E}">
        <p14:creationId xmlns:p14="http://schemas.microsoft.com/office/powerpoint/2010/main" val="3326563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rry\AppData\Local\Microsoft\Windows\Temporary Internet Files\Content.IE5\1DCTTXDG\MP910221098[1].jpg"/>
          <p:cNvPicPr>
            <a:picLocks noChangeAspect="1" noChangeArrowheads="1"/>
          </p:cNvPicPr>
          <p:nvPr/>
        </p:nvPicPr>
        <p:blipFill>
          <a:blip r:embed="rId3">
            <a:extLst>
              <a:ext uri="{28A0092B-C50C-407E-A947-70E740481C1C}">
                <a14:useLocalDpi xmlns:a14="http://schemas.microsoft.com/office/drawing/2010/main" val="0"/>
              </a:ext>
            </a:extLst>
          </a:blip>
          <a:srcRect l="10526"/>
          <a:stretch>
            <a:fillRect/>
          </a:stretch>
        </p:blipFill>
        <p:spPr bwMode="auto">
          <a:xfrm>
            <a:off x="244475" y="1703388"/>
            <a:ext cx="3108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Users\Perry\AppData\Local\Microsoft\Windows\Temporary Internet Files\Content.IE5\S6M386JT\MP90031425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4327525"/>
            <a:ext cx="31067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200025" y="646113"/>
            <a:ext cx="33639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3400"/>
              </a:lnSpc>
            </a:pPr>
            <a:r>
              <a:rPr lang="en-US" sz="3600" b="1" dirty="0">
                <a:solidFill>
                  <a:srgbClr val="AA7A2B"/>
                </a:solidFill>
                <a:latin typeface="Calibri" charset="0"/>
              </a:rPr>
              <a:t>Before Conditioning</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275" y="773113"/>
            <a:ext cx="2332038" cy="27781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748088"/>
            <a:ext cx="2332038" cy="28352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3032125" y="2193925"/>
            <a:ext cx="3109913" cy="15875"/>
          </a:xfrm>
          <a:prstGeom prst="straightConnector1">
            <a:avLst/>
          </a:prstGeom>
          <a:ln w="76200">
            <a:solidFill>
              <a:srgbClr val="3AA08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998788" y="4968875"/>
            <a:ext cx="3113087" cy="38100"/>
          </a:xfrm>
          <a:prstGeom prst="straightConnector1">
            <a:avLst/>
          </a:prstGeom>
          <a:ln w="76200">
            <a:solidFill>
              <a:srgbClr val="3AA08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925513" y="3114675"/>
            <a:ext cx="2178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a:solidFill>
                  <a:srgbClr val="343434"/>
                </a:solidFill>
                <a:latin typeface="Calibri" charset="0"/>
              </a:rPr>
              <a:t>NS: rat</a:t>
            </a:r>
          </a:p>
        </p:txBody>
      </p:sp>
      <p:sp>
        <p:nvSpPr>
          <p:cNvPr id="23" name="TextBox 22"/>
          <p:cNvSpPr txBox="1">
            <a:spLocks noChangeArrowheads="1"/>
          </p:cNvSpPr>
          <p:nvPr/>
        </p:nvSpPr>
        <p:spPr bwMode="auto">
          <a:xfrm>
            <a:off x="4435475" y="1798638"/>
            <a:ext cx="163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a:solidFill>
                  <a:srgbClr val="343434"/>
                </a:solidFill>
                <a:latin typeface="Calibri" charset="0"/>
              </a:rPr>
              <a:t>No fear</a:t>
            </a:r>
          </a:p>
        </p:txBody>
      </p:sp>
      <p:sp>
        <p:nvSpPr>
          <p:cNvPr id="24" name="TextBox 23"/>
          <p:cNvSpPr txBox="1">
            <a:spLocks noChangeArrowheads="1"/>
          </p:cNvSpPr>
          <p:nvPr/>
        </p:nvSpPr>
        <p:spPr bwMode="auto">
          <a:xfrm>
            <a:off x="2671763" y="4132263"/>
            <a:ext cx="2179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a:solidFill>
                  <a:srgbClr val="343434"/>
                </a:solidFill>
                <a:latin typeface="Calibri" charset="0"/>
              </a:rPr>
              <a:t>UCS: steel bar hit with hammer</a:t>
            </a:r>
          </a:p>
        </p:txBody>
      </p:sp>
      <p:sp>
        <p:nvSpPr>
          <p:cNvPr id="25" name="TextBox 24"/>
          <p:cNvSpPr txBox="1">
            <a:spLocks noChangeArrowheads="1"/>
          </p:cNvSpPr>
          <p:nvPr/>
        </p:nvSpPr>
        <p:spPr bwMode="auto">
          <a:xfrm>
            <a:off x="3765550" y="5705475"/>
            <a:ext cx="2178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b="1">
                <a:solidFill>
                  <a:srgbClr val="343434"/>
                </a:solidFill>
                <a:latin typeface="Calibri" charset="0"/>
              </a:rPr>
              <a:t>Natural reflex:</a:t>
            </a:r>
          </a:p>
          <a:p>
            <a:pPr algn="r" eaLnBrk="1" hangingPunct="1"/>
            <a:r>
              <a:rPr lang="en-US" b="1">
                <a:solidFill>
                  <a:srgbClr val="343434"/>
                </a:solidFill>
                <a:latin typeface="Calibri" charset="0"/>
              </a:rPr>
              <a:t>fear</a:t>
            </a:r>
          </a:p>
        </p:txBody>
      </p:sp>
      <p:sp>
        <p:nvSpPr>
          <p:cNvPr id="14" name="TextBox 13"/>
          <p:cNvSpPr txBox="1"/>
          <p:nvPr/>
        </p:nvSpPr>
        <p:spPr>
          <a:xfrm>
            <a:off x="1455537" y="329977"/>
            <a:ext cx="5318125" cy="646113"/>
          </a:xfrm>
          <a:prstGeom prst="rect">
            <a:avLst/>
          </a:prstGeom>
          <a:noFill/>
        </p:spPr>
        <p:txBody>
          <a:bodyPr>
            <a:spAutoFit/>
          </a:bodyPr>
          <a:lstStyle/>
          <a:p>
            <a:pPr algn="ctr" fontAlgn="auto">
              <a:spcBef>
                <a:spcPts val="0"/>
              </a:spcBef>
              <a:spcAft>
                <a:spcPts val="0"/>
              </a:spcAft>
              <a:defRPr/>
            </a:pPr>
            <a:r>
              <a:rPr lang="en-US" sz="3600" b="1" dirty="0">
                <a:ln w="18415" cmpd="sng">
                  <a:noFill/>
                  <a:prstDash val="solid"/>
                </a:ln>
                <a:solidFill>
                  <a:srgbClr val="444EA2"/>
                </a:solidFill>
                <a:latin typeface="+mn-lt"/>
                <a:ea typeface="+mj-ea"/>
                <a:cs typeface="+mj-cs"/>
              </a:rPr>
              <a:t>Little Albert Experiment  </a:t>
            </a:r>
          </a:p>
        </p:txBody>
      </p:sp>
    </p:spTree>
    <p:extLst>
      <p:ext uri="{BB962C8B-B14F-4D97-AF65-F5344CB8AC3E}">
        <p14:creationId xmlns:p14="http://schemas.microsoft.com/office/powerpoint/2010/main" val="60264592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0-#ppt_w/2"/>
                                          </p:val>
                                        </p:tav>
                                        <p:tav tm="100000">
                                          <p:val>
                                            <p:strVal val="#ppt_x"/>
                                          </p:val>
                                        </p:tav>
                                      </p:tavLst>
                                    </p:anim>
                                    <p:anim calcmode="lin" valueType="num">
                                      <p:cBhvr additive="base">
                                        <p:cTn id="10" dur="500" fill="hold"/>
                                        <p:tgtEl>
                                          <p:spTgt spid="102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2000"/>
                                        <p:tgtEl>
                                          <p:spTgt spid="22"/>
                                        </p:tgtEl>
                                      </p:cBhvr>
                                    </p:animEffect>
                                  </p:childTnLst>
                                </p:cTn>
                              </p:par>
                            </p:childTnLst>
                          </p:cTn>
                        </p:par>
                        <p:par>
                          <p:cTn id="15" fill="hold" nodeType="afterGroup">
                            <p:stCondLst>
                              <p:cond delay="2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nodeType="afterGroup">
                            <p:stCondLst>
                              <p:cond delay="3000"/>
                            </p:stCondLst>
                            <p:childTnLst>
                              <p:par>
                                <p:cTn id="20" presetID="10" presetClass="entr" presetSubtype="0" fill="hold" nodeType="after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par>
                          <p:cTn id="23" fill="hold" nodeType="afterGroup">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20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animEffect transition="in" filter="fade">
                                      <p:cBhvr>
                                        <p:cTn id="31" dur="2000"/>
                                        <p:tgtEl>
                                          <p:spTgt spid="10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par>
                          <p:cTn id="35" fill="hold" nodeType="afterGroup">
                            <p:stCondLst>
                              <p:cond delay="2000"/>
                            </p:stCondLst>
                            <p:childTnLst>
                              <p:par>
                                <p:cTn id="36" presetID="22" presetClass="entr" presetSubtype="8"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nodeType="afterGroup">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2000"/>
                                        <p:tgtEl>
                                          <p:spTgt spid="1030"/>
                                        </p:tgtEl>
                                      </p:cBhvr>
                                    </p:animEffect>
                                  </p:childTnLst>
                                </p:cTn>
                              </p:par>
                            </p:childTnLst>
                          </p:cTn>
                        </p:par>
                        <p:par>
                          <p:cTn id="43" fill="hold" nodeType="afterGroup">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rry\AppData\Local\Microsoft\Windows\Temporary Internet Files\Content.IE5\1DCTTXDG\MP91022109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1493838"/>
            <a:ext cx="37274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Users\Perry\AppData\Local\Microsoft\Windows\Temporary Internet Files\Content.IE5\S6M386JT\MP90031425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638" y="927100"/>
            <a:ext cx="40386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263525" y="5367338"/>
            <a:ext cx="33639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3400"/>
              </a:lnSpc>
            </a:pPr>
            <a:r>
              <a:rPr lang="en-US" sz="3600" b="1">
                <a:solidFill>
                  <a:srgbClr val="AA7A2B"/>
                </a:solidFill>
                <a:latin typeface="Calibri" charset="0"/>
              </a:rPr>
              <a:t>During Conditioning</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263" y="3978275"/>
            <a:ext cx="2368550" cy="28797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1670050" y="3155950"/>
            <a:ext cx="2179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a:solidFill>
                  <a:srgbClr val="343434"/>
                </a:solidFill>
                <a:latin typeface="Calibri" charset="0"/>
              </a:rPr>
              <a:t>NS: rat</a:t>
            </a:r>
          </a:p>
        </p:txBody>
      </p:sp>
      <p:sp>
        <p:nvSpPr>
          <p:cNvPr id="24" name="TextBox 23"/>
          <p:cNvSpPr txBox="1">
            <a:spLocks noChangeArrowheads="1"/>
          </p:cNvSpPr>
          <p:nvPr/>
        </p:nvSpPr>
        <p:spPr bwMode="auto">
          <a:xfrm>
            <a:off x="5624513" y="2986088"/>
            <a:ext cx="2178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a:solidFill>
                  <a:srgbClr val="343434"/>
                </a:solidFill>
                <a:latin typeface="Calibri" charset="0"/>
              </a:rPr>
              <a:t>UCS: steel bar hit with hammer</a:t>
            </a:r>
          </a:p>
        </p:txBody>
      </p:sp>
      <p:sp>
        <p:nvSpPr>
          <p:cNvPr id="25" name="TextBox 24"/>
          <p:cNvSpPr txBox="1">
            <a:spLocks noChangeArrowheads="1"/>
          </p:cNvSpPr>
          <p:nvPr/>
        </p:nvSpPr>
        <p:spPr bwMode="auto">
          <a:xfrm>
            <a:off x="2727325" y="4757738"/>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b="1">
                <a:solidFill>
                  <a:srgbClr val="343434"/>
                </a:solidFill>
                <a:latin typeface="Calibri" charset="0"/>
              </a:rPr>
              <a:t>Natural reflex:</a:t>
            </a:r>
          </a:p>
          <a:p>
            <a:pPr algn="r" eaLnBrk="1" hangingPunct="1"/>
            <a:r>
              <a:rPr lang="en-US" b="1">
                <a:solidFill>
                  <a:srgbClr val="343434"/>
                </a:solidFill>
                <a:latin typeface="Calibri" charset="0"/>
              </a:rPr>
              <a:t>fear</a:t>
            </a:r>
          </a:p>
        </p:txBody>
      </p:sp>
      <p:sp>
        <p:nvSpPr>
          <p:cNvPr id="14" name="Plus 13"/>
          <p:cNvSpPr/>
          <p:nvPr/>
        </p:nvSpPr>
        <p:spPr>
          <a:xfrm>
            <a:off x="4545013" y="1968500"/>
            <a:ext cx="858837" cy="914400"/>
          </a:xfrm>
          <a:prstGeom prst="mathPlus">
            <a:avLst/>
          </a:prstGeom>
          <a:solidFill>
            <a:srgbClr val="3AA08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dirty="0"/>
          </a:p>
        </p:txBody>
      </p:sp>
      <p:cxnSp>
        <p:nvCxnSpPr>
          <p:cNvPr id="30" name="Elbow Connector 29"/>
          <p:cNvCxnSpPr/>
          <p:nvPr/>
        </p:nvCxnSpPr>
        <p:spPr>
          <a:xfrm rot="5400000">
            <a:off x="6149181" y="2645570"/>
            <a:ext cx="1997075" cy="1674812"/>
          </a:xfrm>
          <a:prstGeom prst="bentConnector3">
            <a:avLst>
              <a:gd name="adj1" fmla="val 57628"/>
            </a:avLst>
          </a:prstGeom>
          <a:ln w="76200">
            <a:solidFill>
              <a:srgbClr val="3AA08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806" y="604043"/>
            <a:ext cx="5318125" cy="646113"/>
          </a:xfrm>
          <a:prstGeom prst="rect">
            <a:avLst/>
          </a:prstGeom>
          <a:noFill/>
        </p:spPr>
        <p:txBody>
          <a:bodyPr>
            <a:spAutoFit/>
          </a:bodyPr>
          <a:lstStyle/>
          <a:p>
            <a:pPr algn="ctr" fontAlgn="auto">
              <a:spcBef>
                <a:spcPts val="0"/>
              </a:spcBef>
              <a:spcAft>
                <a:spcPts val="0"/>
              </a:spcAft>
              <a:defRPr/>
            </a:pPr>
            <a:r>
              <a:rPr lang="en-US" sz="3600" b="1" dirty="0">
                <a:ln w="18415" cmpd="sng">
                  <a:noFill/>
                  <a:prstDash val="solid"/>
                </a:ln>
                <a:solidFill>
                  <a:srgbClr val="444EA2"/>
                </a:solidFill>
                <a:latin typeface="+mn-lt"/>
                <a:ea typeface="+mj-ea"/>
                <a:cs typeface="+mj-cs"/>
              </a:rPr>
              <a:t>Little Albert Experiment  </a:t>
            </a:r>
          </a:p>
        </p:txBody>
      </p:sp>
    </p:spTree>
    <p:extLst>
      <p:ext uri="{BB962C8B-B14F-4D97-AF65-F5344CB8AC3E}">
        <p14:creationId xmlns:p14="http://schemas.microsoft.com/office/powerpoint/2010/main" val="274717213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0-#ppt_w/2"/>
                                          </p:val>
                                        </p:tav>
                                        <p:tav tm="100000">
                                          <p:val>
                                            <p:strVal val="#ppt_x"/>
                                          </p:val>
                                        </p:tav>
                                      </p:tavLst>
                                    </p:anim>
                                    <p:anim calcmode="lin" valueType="num">
                                      <p:cBhvr additive="base">
                                        <p:cTn id="10" dur="500" fill="hold"/>
                                        <p:tgtEl>
                                          <p:spTgt spid="102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2000"/>
                                        <p:tgtEl>
                                          <p:spTgt spid="22"/>
                                        </p:tgtEl>
                                      </p:cBhvr>
                                    </p:animEffect>
                                  </p:childTnLst>
                                </p:cTn>
                              </p:par>
                            </p:childTnLst>
                          </p:cTn>
                        </p:par>
                        <p:par>
                          <p:cTn id="15" fill="hold" nodeType="afterGroup">
                            <p:stCondLst>
                              <p:cond delay="2500"/>
                            </p:stCondLst>
                            <p:childTnLst>
                              <p:par>
                                <p:cTn id="16" presetID="1"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nodeType="afterGroup">
                            <p:stCondLst>
                              <p:cond delay="2500"/>
                            </p:stCondLst>
                            <p:childTnLst>
                              <p:par>
                                <p:cTn id="19" presetID="10" presetClass="entr" presetSubtype="0" fill="hold" nodeType="after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2000"/>
                                        <p:tgtEl>
                                          <p:spTgt spid="10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2000"/>
                                        <p:tgtEl>
                                          <p:spTgt spid="24"/>
                                        </p:tgtEl>
                                      </p:cBhvr>
                                    </p:animEffect>
                                  </p:childTnLst>
                                </p:cTn>
                              </p:par>
                            </p:childTnLst>
                          </p:cTn>
                        </p:par>
                        <p:par>
                          <p:cTn id="25" fill="hold" nodeType="afterGroup">
                            <p:stCondLst>
                              <p:cond delay="4500"/>
                            </p:stCondLst>
                            <p:childTnLst>
                              <p:par>
                                <p:cTn id="26" presetID="22" presetClass="entr" presetSubtype="1"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up)">
                                      <p:cBhvr>
                                        <p:cTn id="28" dur="500"/>
                                        <p:tgtEl>
                                          <p:spTgt spid="30"/>
                                        </p:tgtEl>
                                      </p:cBhvr>
                                    </p:animEffect>
                                  </p:childTnLst>
                                </p:cTn>
                              </p:par>
                            </p:childTnLst>
                          </p:cTn>
                        </p:par>
                        <p:par>
                          <p:cTn id="29" fill="hold" nodeType="afterGroup">
                            <p:stCondLst>
                              <p:cond delay="50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2000"/>
                                        <p:tgtEl>
                                          <p:spTgt spid="1030"/>
                                        </p:tgtEl>
                                      </p:cBhvr>
                                    </p:animEffect>
                                  </p:childTnLst>
                                </p:cTn>
                              </p:par>
                            </p:childTnLst>
                          </p:cTn>
                        </p:par>
                        <p:par>
                          <p:cTn id="33" fill="hold" nodeType="afterGroup">
                            <p:stCondLst>
                              <p:cond delay="70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rry\AppData\Local\Microsoft\Windows\Temporary Internet Files\Content.IE5\1DCTTXDG\MP91022109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1524000"/>
            <a:ext cx="4460875"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279400" y="5383213"/>
            <a:ext cx="33639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3400"/>
              </a:lnSpc>
            </a:pPr>
            <a:r>
              <a:rPr lang="en-US" sz="3600" b="1">
                <a:solidFill>
                  <a:srgbClr val="AA7A2B"/>
                </a:solidFill>
                <a:latin typeface="Calibri" charset="0"/>
              </a:rPr>
              <a:t>After Conditioning</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038" y="4040188"/>
            <a:ext cx="2316162" cy="2817812"/>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984250" y="1541463"/>
            <a:ext cx="2179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solidFill>
                  <a:srgbClr val="343434"/>
                </a:solidFill>
                <a:latin typeface="Adobe Fan Heiti Std B" charset="0"/>
              </a:rPr>
              <a:t>NS: rat</a:t>
            </a:r>
          </a:p>
        </p:txBody>
      </p:sp>
      <p:sp>
        <p:nvSpPr>
          <p:cNvPr id="25" name="TextBox 24"/>
          <p:cNvSpPr txBox="1">
            <a:spLocks noChangeArrowheads="1"/>
          </p:cNvSpPr>
          <p:nvPr/>
        </p:nvSpPr>
        <p:spPr bwMode="auto">
          <a:xfrm>
            <a:off x="7451725" y="4392613"/>
            <a:ext cx="16922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solidFill>
                  <a:srgbClr val="343434"/>
                </a:solidFill>
                <a:latin typeface="Calibri" charset="0"/>
              </a:rPr>
              <a:t>Conditioned reflex:</a:t>
            </a:r>
          </a:p>
          <a:p>
            <a:pPr eaLnBrk="1" hangingPunct="1"/>
            <a:r>
              <a:rPr lang="en-US" b="1">
                <a:solidFill>
                  <a:srgbClr val="343434"/>
                </a:solidFill>
                <a:latin typeface="Calibri" charset="0"/>
              </a:rPr>
              <a:t>fear</a:t>
            </a:r>
          </a:p>
        </p:txBody>
      </p:sp>
      <p:cxnSp>
        <p:nvCxnSpPr>
          <p:cNvPr id="30" name="Elbow Connector 29"/>
          <p:cNvCxnSpPr/>
          <p:nvPr/>
        </p:nvCxnSpPr>
        <p:spPr>
          <a:xfrm>
            <a:off x="2547938" y="3148013"/>
            <a:ext cx="2451100" cy="1377950"/>
          </a:xfrm>
          <a:prstGeom prst="bentConnector3">
            <a:avLst>
              <a:gd name="adj1" fmla="val -999"/>
            </a:avLst>
          </a:prstGeom>
          <a:ln w="76200">
            <a:solidFill>
              <a:srgbClr val="3AA08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5125" y="475480"/>
            <a:ext cx="5318125" cy="646113"/>
          </a:xfrm>
          <a:prstGeom prst="rect">
            <a:avLst/>
          </a:prstGeom>
          <a:noFill/>
        </p:spPr>
        <p:txBody>
          <a:bodyPr>
            <a:spAutoFit/>
          </a:bodyPr>
          <a:lstStyle/>
          <a:p>
            <a:pPr algn="ctr" fontAlgn="auto">
              <a:spcBef>
                <a:spcPts val="0"/>
              </a:spcBef>
              <a:spcAft>
                <a:spcPts val="0"/>
              </a:spcAft>
              <a:defRPr/>
            </a:pPr>
            <a:r>
              <a:rPr lang="en-US" sz="3600" b="1" dirty="0">
                <a:ln w="18415" cmpd="sng">
                  <a:noFill/>
                  <a:prstDash val="solid"/>
                </a:ln>
                <a:solidFill>
                  <a:srgbClr val="444EA2"/>
                </a:solidFill>
                <a:latin typeface="+mn-lt"/>
                <a:ea typeface="+mj-ea"/>
                <a:cs typeface="+mj-cs"/>
              </a:rPr>
              <a:t>Little Albert Experiment  </a:t>
            </a:r>
          </a:p>
        </p:txBody>
      </p:sp>
    </p:spTree>
    <p:extLst>
      <p:ext uri="{BB962C8B-B14F-4D97-AF65-F5344CB8AC3E}">
        <p14:creationId xmlns:p14="http://schemas.microsoft.com/office/powerpoint/2010/main" val="19752918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0-#ppt_w/2"/>
                                          </p:val>
                                        </p:tav>
                                        <p:tav tm="100000">
                                          <p:val>
                                            <p:strVal val="#ppt_x"/>
                                          </p:val>
                                        </p:tav>
                                      </p:tavLst>
                                    </p:anim>
                                    <p:anim calcmode="lin" valueType="num">
                                      <p:cBhvr additive="base">
                                        <p:cTn id="10" dur="500" fill="hold"/>
                                        <p:tgtEl>
                                          <p:spTgt spid="1026"/>
                                        </p:tgtEl>
                                        <p:attrNameLst>
                                          <p:attrName>ppt_y</p:attrName>
                                        </p:attrNameLst>
                                      </p:cBhvr>
                                      <p:tavLst>
                                        <p:tav tm="0">
                                          <p:val>
                                            <p:strVal val="#ppt_y"/>
                                          </p:val>
                                        </p:tav>
                                        <p:tav tm="100000">
                                          <p:val>
                                            <p:strVal val="#ppt_y"/>
                                          </p:val>
                                        </p:tav>
                                      </p:tavLst>
                                    </p:anim>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2000"/>
                                        <p:tgtEl>
                                          <p:spTgt spid="22"/>
                                        </p:tgtEl>
                                      </p:cBhvr>
                                    </p:animEffect>
                                  </p:childTnLst>
                                </p:cTn>
                              </p:par>
                            </p:childTnLst>
                          </p:cTn>
                        </p:par>
                        <p:par>
                          <p:cTn id="15" fill="hold" nodeType="afterGroup">
                            <p:stCondLst>
                              <p:cond delay="2500"/>
                            </p:stCondLst>
                            <p:childTnLst>
                              <p:par>
                                <p:cTn id="16" presetID="22" presetClass="entr" presetSubtype="8"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par>
                          <p:cTn id="19" fill="hold" nodeType="afterGroup">
                            <p:stCondLst>
                              <p:cond delay="3000"/>
                            </p:stCondLst>
                            <p:childTnLst>
                              <p:par>
                                <p:cTn id="20" presetID="10" presetClass="entr" presetSubtype="0"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2000"/>
                                        <p:tgtEl>
                                          <p:spTgt spid="1030"/>
                                        </p:tgtEl>
                                      </p:cBhvr>
                                    </p:animEffect>
                                  </p:childTnLst>
                                </p:cTn>
                              </p:par>
                            </p:childTnLst>
                          </p:cTn>
                        </p:par>
                        <p:par>
                          <p:cTn id="23" fill="hold" nodeType="afterGroup">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Operant Conditioning </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Process of learning the </a:t>
            </a:r>
            <a:r>
              <a:rPr lang="en-US" b="1" dirty="0" smtClean="0"/>
              <a:t>association </a:t>
            </a:r>
            <a:r>
              <a:rPr lang="en-US" dirty="0" smtClean="0"/>
              <a:t>between a behavioral response and an outcome</a:t>
            </a:r>
          </a:p>
        </p:txBody>
      </p:sp>
    </p:spTree>
    <p:extLst>
      <p:ext uri="{BB962C8B-B14F-4D97-AF65-F5344CB8AC3E}">
        <p14:creationId xmlns:p14="http://schemas.microsoft.com/office/powerpoint/2010/main" val="34867254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296863" y="351239"/>
            <a:ext cx="8229600" cy="868362"/>
          </a:xfrm>
        </p:spPr>
        <p:txBody>
          <a:bodyPr>
            <a:normAutofit fontScale="90000"/>
          </a:bodyPr>
          <a:lstStyle/>
          <a:p>
            <a:pPr algn="l" eaLnBrk="1" hangingPunct="1">
              <a:lnSpc>
                <a:spcPts val="4000"/>
              </a:lnSpc>
            </a:pPr>
            <a:r>
              <a:rPr lang="en-US" sz="3200" b="1" i="1" dirty="0">
                <a:solidFill>
                  <a:srgbClr val="3AA082"/>
                </a:solidFill>
                <a:latin typeface="Calibri" charset="0"/>
              </a:rPr>
              <a:t>Associative Learning: </a:t>
            </a:r>
            <a:br>
              <a:rPr lang="en-US" sz="3200" b="1" i="1" dirty="0">
                <a:solidFill>
                  <a:srgbClr val="3AA082"/>
                </a:solidFill>
                <a:latin typeface="Calibri" charset="0"/>
              </a:rPr>
            </a:br>
            <a:r>
              <a:rPr lang="en-US" b="1" dirty="0">
                <a:solidFill>
                  <a:srgbClr val="3AA082"/>
                </a:solidFill>
                <a:latin typeface="Calibri" charset="0"/>
              </a:rPr>
              <a:t>Operant Conditioning</a:t>
            </a:r>
          </a:p>
        </p:txBody>
      </p:sp>
      <p:sp>
        <p:nvSpPr>
          <p:cNvPr id="3" name="Content Placeholder 2"/>
          <p:cNvSpPr>
            <a:spLocks noGrp="1"/>
          </p:cNvSpPr>
          <p:nvPr>
            <p:ph idx="1"/>
          </p:nvPr>
        </p:nvSpPr>
        <p:spPr>
          <a:xfrm>
            <a:off x="344488" y="1146175"/>
            <a:ext cx="8382000" cy="2057400"/>
          </a:xfrm>
        </p:spPr>
        <p:txBody>
          <a:bodyPr>
            <a:normAutofit/>
          </a:bodyPr>
          <a:lstStyle/>
          <a:p>
            <a:pPr marL="0" lvl="1" eaLnBrk="1" hangingPunct="1">
              <a:lnSpc>
                <a:spcPct val="90000"/>
              </a:lnSpc>
              <a:buFont typeface="Wingdings" charset="0"/>
              <a:buChar char="§"/>
            </a:pPr>
            <a:r>
              <a:rPr lang="en-US" sz="2400">
                <a:latin typeface="Calibri" charset="0"/>
              </a:rPr>
              <a:t>Child associates his </a:t>
            </a:r>
            <a:r>
              <a:rPr lang="ja-JP" altLang="en-US" sz="2400">
                <a:latin typeface="Calibri" charset="0"/>
              </a:rPr>
              <a:t>“</a:t>
            </a:r>
            <a:r>
              <a:rPr lang="en-US" sz="2400">
                <a:latin typeface="Calibri" charset="0"/>
              </a:rPr>
              <a:t>response</a:t>
            </a:r>
            <a:r>
              <a:rPr lang="ja-JP" altLang="en-US" sz="2400">
                <a:latin typeface="Calibri" charset="0"/>
              </a:rPr>
              <a:t>”</a:t>
            </a:r>
            <a:r>
              <a:rPr lang="en-US" sz="2400">
                <a:latin typeface="Calibri" charset="0"/>
              </a:rPr>
              <a:t> (behavior) with consequences.</a:t>
            </a:r>
          </a:p>
          <a:p>
            <a:pPr marL="0" lvl="1" eaLnBrk="1" hangingPunct="1">
              <a:lnSpc>
                <a:spcPct val="90000"/>
              </a:lnSpc>
              <a:buFont typeface="Wingdings" charset="0"/>
              <a:buChar char="§"/>
            </a:pPr>
            <a:r>
              <a:rPr lang="en-US" sz="2400">
                <a:latin typeface="Calibri" charset="0"/>
              </a:rPr>
              <a:t>Child learns to repeat behaviors (saying </a:t>
            </a:r>
            <a:r>
              <a:rPr lang="ja-JP" altLang="en-US" sz="2400">
                <a:latin typeface="Calibri" charset="0"/>
              </a:rPr>
              <a:t>“</a:t>
            </a:r>
            <a:r>
              <a:rPr lang="en-US" sz="2400">
                <a:latin typeface="Calibri" charset="0"/>
              </a:rPr>
              <a:t>please</a:t>
            </a:r>
            <a:r>
              <a:rPr lang="ja-JP" altLang="en-US" sz="2400">
                <a:latin typeface="Calibri" charset="0"/>
              </a:rPr>
              <a:t>”</a:t>
            </a:r>
            <a:r>
              <a:rPr lang="en-US" sz="2400">
                <a:latin typeface="Calibri" charset="0"/>
              </a:rPr>
              <a:t>) which were followed by desirable results (cookie).</a:t>
            </a:r>
          </a:p>
          <a:p>
            <a:pPr marL="0" lvl="1" eaLnBrk="1" hangingPunct="1">
              <a:lnSpc>
                <a:spcPct val="90000"/>
              </a:lnSpc>
              <a:buFont typeface="Wingdings" charset="0"/>
              <a:buChar char="§"/>
            </a:pPr>
            <a:r>
              <a:rPr lang="en-US" sz="2400">
                <a:latin typeface="Calibri" charset="0"/>
              </a:rPr>
              <a:t>Child learns to avoid behaviors (yelling </a:t>
            </a:r>
            <a:r>
              <a:rPr lang="ja-JP" altLang="en-US" sz="2400">
                <a:latin typeface="Calibri" charset="0"/>
              </a:rPr>
              <a:t>“</a:t>
            </a:r>
            <a:r>
              <a:rPr lang="en-US" sz="2400">
                <a:latin typeface="Calibri" charset="0"/>
              </a:rPr>
              <a:t>gimme!</a:t>
            </a:r>
            <a:r>
              <a:rPr lang="ja-JP" altLang="en-US" sz="2400">
                <a:latin typeface="Calibri" charset="0"/>
              </a:rPr>
              <a:t>”</a:t>
            </a:r>
            <a:r>
              <a:rPr lang="en-US" sz="2400">
                <a:latin typeface="Calibri" charset="0"/>
              </a:rPr>
              <a:t>) which were followed by undesirable results (scolding or loss of dessert). </a:t>
            </a: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3121025"/>
            <a:ext cx="8367713"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552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944563"/>
          </a:xfrm>
        </p:spPr>
        <p:txBody>
          <a:bodyPr>
            <a:normAutofit/>
          </a:bodyPr>
          <a:lstStyle/>
          <a:p>
            <a:pPr eaLnBrk="1" hangingPunct="1"/>
            <a:r>
              <a:rPr lang="en-US" b="1">
                <a:solidFill>
                  <a:srgbClr val="AA7A2B"/>
                </a:solidFill>
                <a:latin typeface="Calibri" charset="0"/>
              </a:rPr>
              <a:t>Thorndike</a:t>
            </a:r>
            <a:r>
              <a:rPr lang="ja-JP" altLang="en-US" b="1">
                <a:solidFill>
                  <a:srgbClr val="AA7A2B"/>
                </a:solidFill>
                <a:latin typeface="Calibri" charset="0"/>
              </a:rPr>
              <a:t>’</a:t>
            </a:r>
            <a:r>
              <a:rPr lang="en-US" b="1">
                <a:solidFill>
                  <a:srgbClr val="AA7A2B"/>
                </a:solidFill>
                <a:latin typeface="Calibri" charset="0"/>
              </a:rPr>
              <a:t>s Law of Effect</a:t>
            </a:r>
          </a:p>
        </p:txBody>
      </p:sp>
      <p:sp>
        <p:nvSpPr>
          <p:cNvPr id="8195" name="Content Placeholder 2"/>
          <p:cNvSpPr>
            <a:spLocks noGrp="1"/>
          </p:cNvSpPr>
          <p:nvPr>
            <p:ph idx="1"/>
          </p:nvPr>
        </p:nvSpPr>
        <p:spPr>
          <a:xfrm>
            <a:off x="238125" y="3464068"/>
            <a:ext cx="5865813" cy="3676220"/>
          </a:xfrm>
        </p:spPr>
        <p:txBody>
          <a:bodyPr>
            <a:spAutoFit/>
          </a:bodyPr>
          <a:lstStyle/>
          <a:p>
            <a:pPr>
              <a:lnSpc>
                <a:spcPts val="2000"/>
              </a:lnSpc>
              <a:spcAft>
                <a:spcPts val="600"/>
              </a:spcAft>
            </a:pPr>
            <a:r>
              <a:rPr lang="en-US" sz="2000" dirty="0">
                <a:latin typeface="Calibri" charset="0"/>
              </a:rPr>
              <a:t>Edward Thorndike placed cats in a puzzle box; they were rewarded with food (and freedom) when they solved the </a:t>
            </a:r>
            <a:r>
              <a:rPr lang="en-US" sz="2000" dirty="0" smtClean="0">
                <a:latin typeface="Calibri" charset="0"/>
              </a:rPr>
              <a:t>puzzle.</a:t>
            </a:r>
          </a:p>
          <a:p>
            <a:pPr>
              <a:lnSpc>
                <a:spcPts val="2000"/>
              </a:lnSpc>
              <a:spcAft>
                <a:spcPts val="600"/>
              </a:spcAft>
            </a:pPr>
            <a:r>
              <a:rPr lang="en-US" sz="2000" dirty="0" smtClean="0">
                <a:latin typeface="Calibri" charset="0"/>
              </a:rPr>
              <a:t>Thorndike </a:t>
            </a:r>
            <a:r>
              <a:rPr lang="en-US" sz="2000" dirty="0">
                <a:latin typeface="Calibri" charset="0"/>
              </a:rPr>
              <a:t>noted that the cats took less time to escape after repeated trials and rewards.</a:t>
            </a:r>
          </a:p>
          <a:p>
            <a:pPr>
              <a:lnSpc>
                <a:spcPts val="2000"/>
              </a:lnSpc>
              <a:spcAft>
                <a:spcPts val="600"/>
              </a:spcAft>
            </a:pPr>
            <a:r>
              <a:rPr lang="en-US" sz="2000" dirty="0">
                <a:latin typeface="Calibri" charset="0"/>
              </a:rPr>
              <a:t>The </a:t>
            </a:r>
            <a:r>
              <a:rPr lang="en-US" sz="2000" b="1" dirty="0">
                <a:latin typeface="Calibri" charset="0"/>
              </a:rPr>
              <a:t>law of effect </a:t>
            </a:r>
            <a:r>
              <a:rPr lang="en-US" sz="2000" dirty="0">
                <a:latin typeface="Calibri" charset="0"/>
              </a:rPr>
              <a:t>states that </a:t>
            </a:r>
            <a:r>
              <a:rPr lang="en-US" sz="2000" i="1" dirty="0">
                <a:latin typeface="Calibri" charset="0"/>
              </a:rPr>
              <a:t>behaviors followed by favorable consequences become more likely, and behaviors followed by unfavorable consequences become less likely</a:t>
            </a:r>
            <a:r>
              <a:rPr lang="en-US" sz="2000" i="1" dirty="0" smtClean="0">
                <a:latin typeface="Calibri" charset="0"/>
              </a:rPr>
              <a:t>.</a:t>
            </a:r>
          </a:p>
          <a:p>
            <a:pPr marL="0" indent="0" eaLnBrk="1" hangingPunct="1">
              <a:lnSpc>
                <a:spcPts val="2000"/>
              </a:lnSpc>
              <a:spcAft>
                <a:spcPts val="600"/>
              </a:spcAft>
              <a:buFont typeface="Arial" charset="0"/>
              <a:buNone/>
            </a:pPr>
            <a:endParaRPr lang="en-US" sz="2400" i="1" dirty="0">
              <a:latin typeface="Calibri" charset="0"/>
            </a:endParaRPr>
          </a:p>
        </p:txBody>
      </p:sp>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r="43250"/>
          <a:stretch>
            <a:fillRect/>
          </a:stretch>
        </p:blipFill>
        <p:spPr bwMode="auto">
          <a:xfrm>
            <a:off x="0" y="711200"/>
            <a:ext cx="518953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p:cNvPicPr>
            <a:picLocks noChangeAspect="1" noChangeArrowheads="1"/>
          </p:cNvPicPr>
          <p:nvPr/>
        </p:nvPicPr>
        <p:blipFill>
          <a:blip r:embed="rId4">
            <a:extLst>
              <a:ext uri="{28A0092B-C50C-407E-A947-70E740481C1C}">
                <a14:useLocalDpi xmlns:a14="http://schemas.microsoft.com/office/drawing/2010/main" val="0"/>
              </a:ext>
            </a:extLst>
          </a:blip>
          <a:srcRect b="2682"/>
          <a:stretch>
            <a:fillRect/>
          </a:stretch>
        </p:blipFill>
        <p:spPr bwMode="auto">
          <a:xfrm>
            <a:off x="6234113" y="3448050"/>
            <a:ext cx="2909887"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p:cNvPicPr>
            <a:picLocks noChangeAspect="1" noChangeArrowheads="1"/>
          </p:cNvPicPr>
          <p:nvPr/>
        </p:nvPicPr>
        <p:blipFill>
          <a:blip r:embed="rId3">
            <a:extLst>
              <a:ext uri="{28A0092B-C50C-407E-A947-70E740481C1C}">
                <a14:useLocalDpi xmlns:a14="http://schemas.microsoft.com/office/drawing/2010/main" val="0"/>
              </a:ext>
            </a:extLst>
          </a:blip>
          <a:srcRect l="64082" t="24825" r="4541" b="9589"/>
          <a:stretch>
            <a:fillRect/>
          </a:stretch>
        </p:blipFill>
        <p:spPr bwMode="auto">
          <a:xfrm>
            <a:off x="5314950" y="808038"/>
            <a:ext cx="3738563"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0432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hlinkClick r:id="rId2"/>
              </a:rPr>
              <a:t>Kitties</a:t>
            </a:r>
            <a:endParaRPr lang="en-US" dirty="0"/>
          </a:p>
        </p:txBody>
      </p:sp>
    </p:spTree>
    <p:extLst>
      <p:ext uri="{BB962C8B-B14F-4D97-AF65-F5344CB8AC3E}">
        <p14:creationId xmlns:p14="http://schemas.microsoft.com/office/powerpoint/2010/main" val="699411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863" y="1320800"/>
            <a:ext cx="4029075" cy="47434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1"/>
          <p:cNvSpPr>
            <a:spLocks noGrp="1"/>
          </p:cNvSpPr>
          <p:nvPr>
            <p:ph type="title"/>
          </p:nvPr>
        </p:nvSpPr>
        <p:spPr>
          <a:xfrm>
            <a:off x="0" y="0"/>
            <a:ext cx="9144000" cy="1143000"/>
          </a:xfrm>
          <a:solidFill>
            <a:srgbClr val="A0366C"/>
          </a:solidFill>
        </p:spPr>
        <p:txBody>
          <a:bodyPr lIns="274320"/>
          <a:lstStyle/>
          <a:p>
            <a:pPr algn="l" eaLnBrk="1" hangingPunct="1">
              <a:lnSpc>
                <a:spcPts val="4200"/>
              </a:lnSpc>
            </a:pPr>
            <a:r>
              <a:rPr lang="en-US" b="1">
                <a:solidFill>
                  <a:srgbClr val="F8F6E3"/>
                </a:solidFill>
                <a:latin typeface="Calibri" charset="0"/>
              </a:rPr>
              <a:t>Reinforcement</a:t>
            </a:r>
          </a:p>
        </p:txBody>
      </p:sp>
      <p:sp>
        <p:nvSpPr>
          <p:cNvPr id="3" name="Content Placeholder 2"/>
          <p:cNvSpPr>
            <a:spLocks noGrp="1"/>
          </p:cNvSpPr>
          <p:nvPr>
            <p:ph idx="1"/>
          </p:nvPr>
        </p:nvSpPr>
        <p:spPr>
          <a:xfrm>
            <a:off x="320675" y="1425575"/>
            <a:ext cx="4068763" cy="4525963"/>
          </a:xfrm>
        </p:spPr>
        <p:txBody>
          <a:bodyPr>
            <a:noAutofit/>
          </a:bodyPr>
          <a:lstStyle/>
          <a:p>
            <a:pPr eaLnBrk="1" hangingPunct="1">
              <a:lnSpc>
                <a:spcPts val="2600"/>
              </a:lnSpc>
              <a:buFont typeface="Wingdings" charset="0"/>
              <a:buChar char="§"/>
            </a:pPr>
            <a:r>
              <a:rPr lang="en-US" sz="2800" b="1" dirty="0">
                <a:latin typeface="Calibri" charset="0"/>
              </a:rPr>
              <a:t>Reinforcement</a:t>
            </a:r>
            <a:r>
              <a:rPr lang="en-US" sz="2800" dirty="0">
                <a:latin typeface="Calibri" charset="0"/>
              </a:rPr>
              <a:t> </a:t>
            </a:r>
            <a:r>
              <a:rPr lang="en-US" sz="2800" i="1" dirty="0">
                <a:latin typeface="Calibri" charset="0"/>
              </a:rPr>
              <a:t>refers to any feedback from the environment that makes a behavior more likely to recur.</a:t>
            </a:r>
          </a:p>
          <a:p>
            <a:pPr lvl="1" eaLnBrk="1" hangingPunct="1">
              <a:lnSpc>
                <a:spcPts val="2600"/>
              </a:lnSpc>
              <a:buFont typeface="Wingdings" charset="0"/>
              <a:buChar char="§"/>
            </a:pPr>
            <a:r>
              <a:rPr lang="en-US" dirty="0">
                <a:latin typeface="Calibri" charset="0"/>
              </a:rPr>
              <a:t>Positive (adding) reinforcement: </a:t>
            </a:r>
            <a:r>
              <a:rPr lang="en-US" b="1" dirty="0">
                <a:latin typeface="Calibri" charset="0"/>
              </a:rPr>
              <a:t>adding</a:t>
            </a:r>
            <a:r>
              <a:rPr lang="en-US" dirty="0">
                <a:latin typeface="Calibri" charset="0"/>
              </a:rPr>
              <a:t> something desirable (e.g., warmth)</a:t>
            </a:r>
          </a:p>
          <a:p>
            <a:pPr lvl="1" eaLnBrk="1" hangingPunct="1">
              <a:lnSpc>
                <a:spcPts val="2600"/>
              </a:lnSpc>
              <a:buFont typeface="Wingdings" charset="0"/>
              <a:buChar char="§"/>
            </a:pPr>
            <a:r>
              <a:rPr lang="en-US" dirty="0">
                <a:latin typeface="Calibri" charset="0"/>
              </a:rPr>
              <a:t>Negative (taking away) reinforcement: </a:t>
            </a:r>
            <a:r>
              <a:rPr lang="en-US" b="1" dirty="0">
                <a:latin typeface="Calibri" charset="0"/>
              </a:rPr>
              <a:t>ending</a:t>
            </a:r>
            <a:r>
              <a:rPr lang="en-US" dirty="0">
                <a:latin typeface="Calibri" charset="0"/>
              </a:rPr>
              <a:t> something unpleasant (e.g., the cold)</a:t>
            </a:r>
          </a:p>
          <a:p>
            <a:pPr eaLnBrk="1" hangingPunct="1">
              <a:lnSpc>
                <a:spcPts val="2600"/>
              </a:lnSpc>
              <a:buFont typeface="Wingdings" charset="0"/>
              <a:buChar char="§"/>
            </a:pPr>
            <a:endParaRPr lang="en-US" sz="2800" dirty="0">
              <a:latin typeface="Calibri" charset="0"/>
            </a:endParaRPr>
          </a:p>
          <a:p>
            <a:pPr eaLnBrk="1" hangingPunct="1">
              <a:lnSpc>
                <a:spcPts val="2600"/>
              </a:lnSpc>
              <a:buFont typeface="Wingdings" charset="0"/>
              <a:buChar char="§"/>
            </a:pPr>
            <a:endParaRPr lang="en-US" sz="2800" dirty="0">
              <a:latin typeface="Calibri" charset="0"/>
            </a:endParaRPr>
          </a:p>
        </p:txBody>
      </p:sp>
      <p:sp>
        <p:nvSpPr>
          <p:cNvPr id="5" name="TextBox 4"/>
          <p:cNvSpPr txBox="1">
            <a:spLocks noChangeArrowheads="1"/>
          </p:cNvSpPr>
          <p:nvPr/>
        </p:nvSpPr>
        <p:spPr bwMode="auto">
          <a:xfrm>
            <a:off x="4857750" y="4346575"/>
            <a:ext cx="24384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2200"/>
              </a:lnSpc>
            </a:pPr>
            <a:r>
              <a:rPr lang="en-US" sz="2400" b="1" i="1">
                <a:latin typeface="Calibri" charset="0"/>
              </a:rPr>
              <a:t>For the meerkat, this warm light is desirable. </a:t>
            </a:r>
          </a:p>
        </p:txBody>
      </p:sp>
      <p:sp>
        <p:nvSpPr>
          <p:cNvPr id="6" name="TextBox 5"/>
          <p:cNvSpPr txBox="1">
            <a:spLocks noChangeArrowheads="1"/>
          </p:cNvSpPr>
          <p:nvPr/>
        </p:nvSpPr>
        <p:spPr bwMode="auto">
          <a:xfrm>
            <a:off x="5537200" y="1425575"/>
            <a:ext cx="30702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2200"/>
              </a:lnSpc>
            </a:pPr>
            <a:r>
              <a:rPr lang="en-US" sz="2400" b="1" i="1">
                <a:latin typeface="Calibri" charset="0"/>
              </a:rPr>
              <a:t>This meerkat has just completed a task out in the cold</a:t>
            </a:r>
          </a:p>
        </p:txBody>
      </p:sp>
    </p:spTree>
    <p:extLst>
      <p:ext uri="{BB962C8B-B14F-4D97-AF65-F5344CB8AC3E}">
        <p14:creationId xmlns:p14="http://schemas.microsoft.com/office/powerpoint/2010/main" val="849466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Learning:</a:t>
            </a:r>
            <a:br>
              <a:rPr lang="en-US" dirty="0" smtClean="0"/>
            </a:br>
            <a:r>
              <a:rPr lang="en-US" dirty="0" smtClean="0"/>
              <a:t>Classical and Operant Conditioning</a:t>
            </a:r>
            <a:endParaRPr lang="en-US" dirty="0"/>
          </a:p>
        </p:txBody>
      </p:sp>
    </p:spTree>
    <p:extLst>
      <p:ext uri="{BB962C8B-B14F-4D97-AF65-F5344CB8AC3E}">
        <p14:creationId xmlns:p14="http://schemas.microsoft.com/office/powerpoint/2010/main" val="62775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211263"/>
          </a:xfrm>
        </p:spPr>
        <p:txBody>
          <a:bodyPr/>
          <a:lstStyle/>
          <a:p>
            <a:pPr eaLnBrk="1" hangingPunct="1"/>
            <a:r>
              <a:rPr lang="en-US" b="1">
                <a:solidFill>
                  <a:srgbClr val="444EA2"/>
                </a:solidFill>
                <a:latin typeface="Calibri" charset="0"/>
              </a:rPr>
              <a:t>Operant Effect: Punishment</a:t>
            </a:r>
          </a:p>
        </p:txBody>
      </p:sp>
      <p:sp>
        <p:nvSpPr>
          <p:cNvPr id="40963" name="Rectangle 3"/>
          <p:cNvSpPr>
            <a:spLocks noGrp="1" noChangeArrowheads="1"/>
          </p:cNvSpPr>
          <p:nvPr>
            <p:ph idx="1"/>
          </p:nvPr>
        </p:nvSpPr>
        <p:spPr>
          <a:xfrm>
            <a:off x="352425" y="1069975"/>
            <a:ext cx="8624888" cy="1200150"/>
          </a:xfrm>
        </p:spPr>
        <p:txBody>
          <a:bodyPr/>
          <a:lstStyle/>
          <a:p>
            <a:pPr marL="0" indent="0" eaLnBrk="1" hangingPunct="1">
              <a:lnSpc>
                <a:spcPts val="2800"/>
              </a:lnSpc>
              <a:buFont typeface="Arial" charset="0"/>
              <a:buNone/>
            </a:pPr>
            <a:r>
              <a:rPr lang="en-US" sz="2800" u="sng">
                <a:latin typeface="Calibri" charset="0"/>
              </a:rPr>
              <a:t>Punishments</a:t>
            </a:r>
            <a:r>
              <a:rPr lang="en-US" sz="2800">
                <a:latin typeface="Calibri" charset="0"/>
              </a:rPr>
              <a:t> have the opposite effects of reinforcement. These consequences make the target behavior less likely to occur in the future.</a:t>
            </a:r>
          </a:p>
        </p:txBody>
      </p:sp>
      <p:sp>
        <p:nvSpPr>
          <p:cNvPr id="2" name="Oval 1"/>
          <p:cNvSpPr>
            <a:spLocks noChangeArrowheads="1"/>
          </p:cNvSpPr>
          <p:nvPr/>
        </p:nvSpPr>
        <p:spPr bwMode="auto">
          <a:xfrm>
            <a:off x="182563" y="2301875"/>
            <a:ext cx="4378325" cy="3048000"/>
          </a:xfrm>
          <a:prstGeom prst="ellipse">
            <a:avLst/>
          </a:prstGeom>
          <a:solidFill>
            <a:srgbClr val="3AA0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2600"/>
              </a:lnSpc>
              <a:spcBef>
                <a:spcPct val="20000"/>
              </a:spcBef>
            </a:pPr>
            <a:r>
              <a:rPr lang="en-US" sz="2600" b="1">
                <a:solidFill>
                  <a:srgbClr val="F8F6E3"/>
                </a:solidFill>
                <a:latin typeface="Calibri" charset="0"/>
              </a:rPr>
              <a:t>+ Positive Punishment</a:t>
            </a:r>
            <a:endParaRPr lang="en-US" sz="2600">
              <a:solidFill>
                <a:srgbClr val="F8F6E3"/>
              </a:solidFill>
              <a:latin typeface="Calibri" charset="0"/>
            </a:endParaRPr>
          </a:p>
          <a:p>
            <a:pPr algn="ctr">
              <a:lnSpc>
                <a:spcPts val="2600"/>
              </a:lnSpc>
              <a:spcBef>
                <a:spcPct val="20000"/>
              </a:spcBef>
            </a:pPr>
            <a:r>
              <a:rPr lang="en-US" sz="2600">
                <a:solidFill>
                  <a:srgbClr val="F8F6E3"/>
                </a:solidFill>
                <a:latin typeface="Calibri" charset="0"/>
              </a:rPr>
              <a:t> You ADD something unpleasant/aversive (ex: spank the child) </a:t>
            </a:r>
          </a:p>
        </p:txBody>
      </p:sp>
      <p:sp>
        <p:nvSpPr>
          <p:cNvPr id="3" name="Oval 2"/>
          <p:cNvSpPr>
            <a:spLocks noChangeArrowheads="1"/>
          </p:cNvSpPr>
          <p:nvPr/>
        </p:nvSpPr>
        <p:spPr bwMode="auto">
          <a:xfrm>
            <a:off x="4665663" y="2301875"/>
            <a:ext cx="4425950" cy="3048000"/>
          </a:xfrm>
          <a:prstGeom prst="ellipse">
            <a:avLst/>
          </a:prstGeom>
          <a:solidFill>
            <a:srgbClr val="3AA0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2600"/>
              </a:lnSpc>
              <a:spcBef>
                <a:spcPct val="20000"/>
              </a:spcBef>
            </a:pPr>
            <a:r>
              <a:rPr lang="en-US" sz="2600">
                <a:solidFill>
                  <a:srgbClr val="F8F6E3"/>
                </a:solidFill>
                <a:latin typeface="Calibri" charset="0"/>
              </a:rPr>
              <a:t> </a:t>
            </a:r>
            <a:r>
              <a:rPr lang="en-US" sz="2600" b="1">
                <a:solidFill>
                  <a:srgbClr val="F8F6E3"/>
                </a:solidFill>
                <a:latin typeface="Calibri" charset="0"/>
              </a:rPr>
              <a:t>- Negative Punishment</a:t>
            </a:r>
          </a:p>
          <a:p>
            <a:pPr algn="ctr">
              <a:lnSpc>
                <a:spcPts val="2600"/>
              </a:lnSpc>
              <a:spcBef>
                <a:spcPct val="20000"/>
              </a:spcBef>
            </a:pPr>
            <a:r>
              <a:rPr lang="en-US" sz="2600" b="1">
                <a:solidFill>
                  <a:srgbClr val="F8F6E3"/>
                </a:solidFill>
                <a:latin typeface="Calibri" charset="0"/>
              </a:rPr>
              <a:t> </a:t>
            </a:r>
            <a:r>
              <a:rPr lang="en-US" sz="2600">
                <a:solidFill>
                  <a:srgbClr val="F8F6E3"/>
                </a:solidFill>
                <a:latin typeface="Calibri" charset="0"/>
              </a:rPr>
              <a:t>You TAKE AWAY something pleasant/ desired (ex: no TV time, no attention)--MINUS is the </a:t>
            </a:r>
            <a:r>
              <a:rPr lang="ja-JP" altLang="en-US" sz="2600">
                <a:solidFill>
                  <a:srgbClr val="F8F6E3"/>
                </a:solidFill>
                <a:latin typeface="Calibri" charset="0"/>
              </a:rPr>
              <a:t>“</a:t>
            </a:r>
            <a:r>
              <a:rPr lang="en-US" sz="2600">
                <a:solidFill>
                  <a:srgbClr val="F8F6E3"/>
                </a:solidFill>
                <a:latin typeface="Calibri" charset="0"/>
              </a:rPr>
              <a:t>negative</a:t>
            </a:r>
            <a:r>
              <a:rPr lang="ja-JP" altLang="en-US" sz="2600">
                <a:solidFill>
                  <a:srgbClr val="F8F6E3"/>
                </a:solidFill>
                <a:latin typeface="Calibri" charset="0"/>
              </a:rPr>
              <a:t>”</a:t>
            </a:r>
            <a:r>
              <a:rPr lang="en-US" sz="2600">
                <a:solidFill>
                  <a:srgbClr val="F8F6E3"/>
                </a:solidFill>
                <a:latin typeface="Calibri" charset="0"/>
              </a:rPr>
              <a:t> here</a:t>
            </a:r>
          </a:p>
        </p:txBody>
      </p:sp>
      <p:sp>
        <p:nvSpPr>
          <p:cNvPr id="4" name="Rectangle 3"/>
          <p:cNvSpPr>
            <a:spLocks noChangeArrowheads="1"/>
          </p:cNvSpPr>
          <p:nvPr/>
        </p:nvSpPr>
        <p:spPr bwMode="auto">
          <a:xfrm>
            <a:off x="520700" y="5694363"/>
            <a:ext cx="82899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000000"/>
                </a:solidFill>
                <a:latin typeface="Calibri" charset="0"/>
                <a:sym typeface="Wingdings" charset="0"/>
              </a:rPr>
              <a:t></a:t>
            </a:r>
            <a:r>
              <a:rPr lang="en-US" sz="2800">
                <a:solidFill>
                  <a:srgbClr val="000000"/>
                </a:solidFill>
                <a:latin typeface="Calibri" charset="0"/>
              </a:rPr>
              <a:t>Positive does </a:t>
            </a:r>
            <a:r>
              <a:rPr lang="en-US" sz="2800" b="1" u="sng">
                <a:solidFill>
                  <a:srgbClr val="000000"/>
                </a:solidFill>
                <a:latin typeface="Calibri" charset="0"/>
              </a:rPr>
              <a:t>not</a:t>
            </a:r>
            <a:r>
              <a:rPr lang="en-US" sz="2800">
                <a:solidFill>
                  <a:srgbClr val="000000"/>
                </a:solidFill>
                <a:latin typeface="Calibri" charset="0"/>
              </a:rPr>
              <a:t> mean </a:t>
            </a:r>
            <a:r>
              <a:rPr lang="ja-JP" altLang="en-US" sz="2800">
                <a:solidFill>
                  <a:srgbClr val="000000"/>
                </a:solidFill>
                <a:latin typeface="Calibri" charset="0"/>
              </a:rPr>
              <a:t>“</a:t>
            </a:r>
            <a:r>
              <a:rPr lang="en-US" sz="2800">
                <a:solidFill>
                  <a:srgbClr val="000000"/>
                </a:solidFill>
                <a:latin typeface="Calibri" charset="0"/>
              </a:rPr>
              <a:t>good</a:t>
            </a:r>
            <a:r>
              <a:rPr lang="ja-JP" altLang="en-US" sz="2800">
                <a:solidFill>
                  <a:srgbClr val="000000"/>
                </a:solidFill>
                <a:latin typeface="Calibri" charset="0"/>
              </a:rPr>
              <a:t>”</a:t>
            </a:r>
            <a:r>
              <a:rPr lang="en-US" sz="2800">
                <a:solidFill>
                  <a:srgbClr val="000000"/>
                </a:solidFill>
                <a:latin typeface="Calibri" charset="0"/>
              </a:rPr>
              <a:t> or </a:t>
            </a:r>
            <a:r>
              <a:rPr lang="ja-JP" altLang="en-US" sz="2800">
                <a:solidFill>
                  <a:srgbClr val="000000"/>
                </a:solidFill>
                <a:latin typeface="Calibri" charset="0"/>
              </a:rPr>
              <a:t>“</a:t>
            </a:r>
            <a:r>
              <a:rPr lang="en-US" sz="2800">
                <a:solidFill>
                  <a:srgbClr val="000000"/>
                </a:solidFill>
                <a:latin typeface="Calibri" charset="0"/>
              </a:rPr>
              <a:t>desirable</a:t>
            </a:r>
            <a:r>
              <a:rPr lang="ja-JP" altLang="en-US" sz="2800">
                <a:solidFill>
                  <a:srgbClr val="000000"/>
                </a:solidFill>
                <a:latin typeface="Calibri" charset="0"/>
              </a:rPr>
              <a:t>”</a:t>
            </a:r>
            <a:r>
              <a:rPr lang="en-US" sz="2800">
                <a:solidFill>
                  <a:srgbClr val="000000"/>
                </a:solidFill>
                <a:latin typeface="Calibri" charset="0"/>
              </a:rPr>
              <a:t> and negative does </a:t>
            </a:r>
            <a:r>
              <a:rPr lang="en-US" sz="2800" b="1" u="sng">
                <a:solidFill>
                  <a:srgbClr val="000000"/>
                </a:solidFill>
                <a:latin typeface="Calibri" charset="0"/>
              </a:rPr>
              <a:t>not</a:t>
            </a:r>
            <a:r>
              <a:rPr lang="en-US" sz="2800">
                <a:solidFill>
                  <a:srgbClr val="000000"/>
                </a:solidFill>
                <a:latin typeface="Calibri" charset="0"/>
              </a:rPr>
              <a:t> mean </a:t>
            </a:r>
            <a:r>
              <a:rPr lang="ja-JP" altLang="en-US" sz="2800">
                <a:solidFill>
                  <a:srgbClr val="000000"/>
                </a:solidFill>
                <a:latin typeface="Calibri" charset="0"/>
              </a:rPr>
              <a:t>“</a:t>
            </a:r>
            <a:r>
              <a:rPr lang="en-US" sz="2800">
                <a:solidFill>
                  <a:srgbClr val="000000"/>
                </a:solidFill>
                <a:latin typeface="Calibri" charset="0"/>
              </a:rPr>
              <a:t>bad</a:t>
            </a:r>
            <a:r>
              <a:rPr lang="ja-JP" altLang="en-US" sz="2800">
                <a:solidFill>
                  <a:srgbClr val="000000"/>
                </a:solidFill>
                <a:latin typeface="Calibri" charset="0"/>
              </a:rPr>
              <a:t>”</a:t>
            </a:r>
            <a:r>
              <a:rPr lang="en-US" sz="2800">
                <a:solidFill>
                  <a:srgbClr val="000000"/>
                </a:solidFill>
                <a:latin typeface="Calibri" charset="0"/>
              </a:rPr>
              <a:t> or </a:t>
            </a:r>
            <a:r>
              <a:rPr lang="ja-JP" altLang="en-US" sz="2800">
                <a:solidFill>
                  <a:srgbClr val="000000"/>
                </a:solidFill>
                <a:latin typeface="Calibri" charset="0"/>
              </a:rPr>
              <a:t>“</a:t>
            </a:r>
            <a:r>
              <a:rPr lang="en-US" sz="2800">
                <a:solidFill>
                  <a:srgbClr val="000000"/>
                </a:solidFill>
                <a:latin typeface="Calibri" charset="0"/>
              </a:rPr>
              <a:t>undesirable.</a:t>
            </a:r>
            <a:r>
              <a:rPr lang="ja-JP" altLang="en-US" sz="2800">
                <a:solidFill>
                  <a:srgbClr val="000000"/>
                </a:solidFill>
                <a:latin typeface="Calibri" charset="0"/>
              </a:rPr>
              <a:t>”</a:t>
            </a:r>
            <a:endParaRPr lang="en-US">
              <a:latin typeface="Calibri" charset="0"/>
            </a:endParaRPr>
          </a:p>
        </p:txBody>
      </p:sp>
    </p:spTree>
    <p:extLst>
      <p:ext uri="{BB962C8B-B14F-4D97-AF65-F5344CB8AC3E}">
        <p14:creationId xmlns:p14="http://schemas.microsoft.com/office/powerpoint/2010/main" val="301177224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0"/>
            <a:ext cx="9144000" cy="1154113"/>
          </a:xfrm>
          <a:solidFill>
            <a:srgbClr val="444EA2"/>
          </a:solidFill>
        </p:spPr>
        <p:txBody>
          <a:bodyPr lIns="274320">
            <a:normAutofit fontScale="90000"/>
          </a:bodyPr>
          <a:lstStyle/>
          <a:p>
            <a:pPr algn="l" eaLnBrk="1" hangingPunct="1">
              <a:lnSpc>
                <a:spcPts val="4200"/>
              </a:lnSpc>
            </a:pPr>
            <a:r>
              <a:rPr lang="en-US" b="1">
                <a:solidFill>
                  <a:srgbClr val="F8F6E3"/>
                </a:solidFill>
                <a:latin typeface="Calibri" charset="0"/>
              </a:rPr>
              <a:t>Shaping Behavior</a:t>
            </a:r>
            <a:br>
              <a:rPr lang="en-US" b="1">
                <a:solidFill>
                  <a:srgbClr val="F8F6E3"/>
                </a:solidFill>
                <a:latin typeface="Calibri" charset="0"/>
              </a:rPr>
            </a:br>
            <a:r>
              <a:rPr lang="en-US" sz="3200" b="1" i="1">
                <a:solidFill>
                  <a:srgbClr val="F8F6E3"/>
                </a:solidFill>
                <a:latin typeface="Calibri" charset="0"/>
              </a:rPr>
              <a:t>Reinforcing Successive Approximations</a:t>
            </a:r>
          </a:p>
        </p:txBody>
      </p:sp>
      <p:sp>
        <p:nvSpPr>
          <p:cNvPr id="12291" name="Content Placeholder 2"/>
          <p:cNvSpPr>
            <a:spLocks noGrp="1"/>
          </p:cNvSpPr>
          <p:nvPr>
            <p:ph idx="1"/>
          </p:nvPr>
        </p:nvSpPr>
        <p:spPr>
          <a:xfrm>
            <a:off x="250825" y="1257300"/>
            <a:ext cx="8229600" cy="2209800"/>
          </a:xfrm>
        </p:spPr>
        <p:txBody>
          <a:bodyPr/>
          <a:lstStyle/>
          <a:p>
            <a:pPr marL="0" indent="0" eaLnBrk="1" hangingPunct="1">
              <a:lnSpc>
                <a:spcPts val="2600"/>
              </a:lnSpc>
              <a:buFont typeface="Arial" charset="0"/>
              <a:buNone/>
            </a:pPr>
            <a:r>
              <a:rPr lang="en-US" sz="2800">
                <a:latin typeface="Calibri" charset="0"/>
              </a:rPr>
              <a:t>When a creature is not likely to randomly perform  exactly the behavior you are trying to teach, you can reward any behavior that comes close to the desired behavior. </a:t>
            </a:r>
          </a:p>
        </p:txBody>
      </p:sp>
      <p:grpSp>
        <p:nvGrpSpPr>
          <p:cNvPr id="12292" name="Group 3"/>
          <p:cNvGrpSpPr>
            <a:grpSpLocks/>
          </p:cNvGrpSpPr>
          <p:nvPr/>
        </p:nvGrpSpPr>
        <p:grpSpPr bwMode="auto">
          <a:xfrm>
            <a:off x="0" y="2614613"/>
            <a:ext cx="9144000" cy="4243387"/>
            <a:chOff x="0" y="2778369"/>
            <a:chExt cx="9144000" cy="4079631"/>
          </a:xfrm>
        </p:grpSpPr>
        <p:pic>
          <p:nvPicPr>
            <p:cNvPr id="12293" name="Picture 2" descr="C:\Users\James\Desktop\Myers 10th ppts\raw materials for PPTs\Raw materials by chapter\7 Learning\done with these\ED000596 teaching class.jpg"/>
            <p:cNvPicPr>
              <a:picLocks noChangeAspect="1" noChangeArrowheads="1"/>
            </p:cNvPicPr>
            <p:nvPr/>
          </p:nvPicPr>
          <p:blipFill>
            <a:blip r:embed="rId3">
              <a:extLst>
                <a:ext uri="{28A0092B-C50C-407E-A947-70E740481C1C}">
                  <a14:useLocalDpi xmlns:a14="http://schemas.microsoft.com/office/drawing/2010/main" val="0"/>
                </a:ext>
              </a:extLst>
            </a:blip>
            <a:srcRect l="12294" t="17430" b="23344"/>
            <a:stretch>
              <a:fillRect/>
            </a:stretch>
          </p:blipFill>
          <p:spPr bwMode="auto">
            <a:xfrm>
              <a:off x="0" y="2778369"/>
              <a:ext cx="9144000" cy="407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4"/>
            <p:cNvSpPr txBox="1">
              <a:spLocks noChangeArrowheads="1"/>
            </p:cNvSpPr>
            <p:nvPr/>
          </p:nvSpPr>
          <p:spPr bwMode="auto">
            <a:xfrm>
              <a:off x="5634990" y="4671060"/>
              <a:ext cx="3200400" cy="1938992"/>
            </a:xfrm>
            <a:prstGeom prst="rect">
              <a:avLst/>
            </a:prstGeom>
            <a:solidFill>
              <a:srgbClr val="F8F6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a:latin typeface="Calibri" charset="0"/>
                </a:rPr>
                <a:t>Students could smile and nod more when the instructor moves left, until the instructor stays pinned to the left wall.</a:t>
              </a:r>
            </a:p>
          </p:txBody>
        </p:sp>
      </p:grpSp>
    </p:spTree>
    <p:extLst>
      <p:ext uri="{BB962C8B-B14F-4D97-AF65-F5344CB8AC3E}">
        <p14:creationId xmlns:p14="http://schemas.microsoft.com/office/powerpoint/2010/main" val="4013494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hlinkClick r:id="rId2"/>
              </a:rPr>
              <a:t>Raties</a:t>
            </a:r>
            <a:r>
              <a:rPr lang="en-US" dirty="0" smtClean="0">
                <a:hlinkClick r:id="rId2"/>
              </a:rPr>
              <a:t> </a:t>
            </a:r>
            <a:endParaRPr lang="en-US" dirty="0"/>
          </a:p>
        </p:txBody>
      </p:sp>
    </p:spTree>
    <p:extLst>
      <p:ext uri="{BB962C8B-B14F-4D97-AF65-F5344CB8AC3E}">
        <p14:creationId xmlns:p14="http://schemas.microsoft.com/office/powerpoint/2010/main" val="3556003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ichael\Documents\CityStyle\Worth Publishers\Myers\Single Purchase RFs ©2002 to ©2010\GLW0002080.jpg"/>
          <p:cNvPicPr>
            <a:picLocks noChangeAspect="1" noChangeArrowheads="1"/>
          </p:cNvPicPr>
          <p:nvPr/>
        </p:nvPicPr>
        <p:blipFill>
          <a:blip r:embed="rId3">
            <a:extLst>
              <a:ext uri="{28A0092B-C50C-407E-A947-70E740481C1C}">
                <a14:useLocalDpi xmlns:a14="http://schemas.microsoft.com/office/drawing/2010/main" val="0"/>
              </a:ext>
            </a:extLst>
          </a:blip>
          <a:srcRect r="1120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p:txBody>
          <a:bodyPr>
            <a:normAutofit/>
          </a:bodyPr>
          <a:lstStyle/>
          <a:p>
            <a:pPr eaLnBrk="1" hangingPunct="1"/>
            <a:r>
              <a:rPr lang="en-US" b="1">
                <a:solidFill>
                  <a:srgbClr val="444EA2"/>
                </a:solidFill>
                <a:latin typeface="Calibri" charset="0"/>
              </a:rPr>
              <a:t>How often should we reinforce?</a:t>
            </a:r>
          </a:p>
        </p:txBody>
      </p:sp>
      <p:sp>
        <p:nvSpPr>
          <p:cNvPr id="3" name="Content Placeholder 2"/>
          <p:cNvSpPr>
            <a:spLocks noGrp="1"/>
          </p:cNvSpPr>
          <p:nvPr>
            <p:ph idx="1"/>
          </p:nvPr>
        </p:nvSpPr>
        <p:spPr>
          <a:xfrm>
            <a:off x="457200" y="2171700"/>
            <a:ext cx="8229600" cy="4351338"/>
          </a:xfrm>
          <a:solidFill>
            <a:srgbClr val="F8F6E3">
              <a:alpha val="72156"/>
            </a:srgbClr>
          </a:solidFill>
        </p:spPr>
        <p:txBody>
          <a:bodyPr>
            <a:normAutofit/>
          </a:bodyPr>
          <a:lstStyle/>
          <a:p>
            <a:pPr eaLnBrk="1" hangingPunct="1">
              <a:lnSpc>
                <a:spcPts val="2400"/>
              </a:lnSpc>
              <a:buFont typeface="Wingdings" charset="0"/>
              <a:buChar char="§"/>
            </a:pPr>
            <a:r>
              <a:rPr lang="en-US" sz="2800">
                <a:latin typeface="Calibri" charset="0"/>
              </a:rPr>
              <a:t>Do we need to give a reward every single time? Or is that even best?</a:t>
            </a:r>
          </a:p>
          <a:p>
            <a:pPr eaLnBrk="1" hangingPunct="1">
              <a:lnSpc>
                <a:spcPts val="2400"/>
              </a:lnSpc>
              <a:buFont typeface="Wingdings" charset="0"/>
              <a:buChar char="§"/>
            </a:pPr>
            <a:r>
              <a:rPr lang="en-US" sz="2800">
                <a:latin typeface="Calibri" charset="0"/>
              </a:rPr>
              <a:t>B.F. Skinner experimented with the effects of giving reinforcements in different patterns or </a:t>
            </a:r>
            <a:r>
              <a:rPr lang="ja-JP" altLang="en-US" sz="2800">
                <a:latin typeface="Calibri" charset="0"/>
              </a:rPr>
              <a:t>“</a:t>
            </a:r>
            <a:r>
              <a:rPr lang="en-US" sz="2800">
                <a:latin typeface="Calibri" charset="0"/>
              </a:rPr>
              <a:t>schedules</a:t>
            </a:r>
            <a:r>
              <a:rPr lang="ja-JP" altLang="en-US" sz="2800">
                <a:latin typeface="Calibri" charset="0"/>
              </a:rPr>
              <a:t>”</a:t>
            </a:r>
            <a:r>
              <a:rPr lang="en-US" sz="2800">
                <a:latin typeface="Calibri" charset="0"/>
              </a:rPr>
              <a:t> to determine what worked best to </a:t>
            </a:r>
            <a:r>
              <a:rPr lang="en-US" sz="2800" u="sng">
                <a:latin typeface="Calibri" charset="0"/>
              </a:rPr>
              <a:t>establish</a:t>
            </a:r>
            <a:r>
              <a:rPr lang="en-US" sz="2800">
                <a:latin typeface="Calibri" charset="0"/>
              </a:rPr>
              <a:t> and </a:t>
            </a:r>
            <a:r>
              <a:rPr lang="en-US" sz="2800" u="sng">
                <a:latin typeface="Calibri" charset="0"/>
              </a:rPr>
              <a:t>maintain</a:t>
            </a:r>
            <a:r>
              <a:rPr lang="en-US" sz="2800">
                <a:latin typeface="Calibri" charset="0"/>
              </a:rPr>
              <a:t> a target behavior. </a:t>
            </a:r>
          </a:p>
          <a:p>
            <a:pPr eaLnBrk="1" hangingPunct="1">
              <a:lnSpc>
                <a:spcPts val="2400"/>
              </a:lnSpc>
              <a:buFont typeface="Wingdings" charset="0"/>
              <a:buChar char="§"/>
            </a:pPr>
            <a:r>
              <a:rPr lang="en-US" sz="2800">
                <a:latin typeface="Calibri" charset="0"/>
              </a:rPr>
              <a:t>In </a:t>
            </a:r>
            <a:r>
              <a:rPr lang="en-US" sz="2800" b="1">
                <a:solidFill>
                  <a:srgbClr val="444EA2"/>
                </a:solidFill>
                <a:latin typeface="Calibri" charset="0"/>
              </a:rPr>
              <a:t>continuous reinforcement </a:t>
            </a:r>
            <a:r>
              <a:rPr lang="en-US" sz="2800">
                <a:latin typeface="Calibri" charset="0"/>
              </a:rPr>
              <a:t>(giving a reward after the target every single time), the subject acquires the desired behavior quickly.</a:t>
            </a:r>
          </a:p>
          <a:p>
            <a:pPr eaLnBrk="1" hangingPunct="1">
              <a:lnSpc>
                <a:spcPts val="2400"/>
              </a:lnSpc>
              <a:buFont typeface="Wingdings" charset="0"/>
              <a:buChar char="§"/>
            </a:pPr>
            <a:r>
              <a:rPr lang="en-US" sz="2800">
                <a:latin typeface="Calibri" charset="0"/>
              </a:rPr>
              <a:t>In </a:t>
            </a:r>
            <a:r>
              <a:rPr lang="en-US" sz="2800" b="1">
                <a:solidFill>
                  <a:srgbClr val="444EA2"/>
                </a:solidFill>
                <a:latin typeface="Calibri" charset="0"/>
              </a:rPr>
              <a:t>partial/intermittent reinforcement </a:t>
            </a:r>
            <a:r>
              <a:rPr lang="en-US" sz="2800">
                <a:latin typeface="Calibri" charset="0"/>
                <a:sym typeface="Wingdings" charset="0"/>
              </a:rPr>
              <a:t>(</a:t>
            </a:r>
            <a:r>
              <a:rPr lang="en-US" sz="2800">
                <a:latin typeface="Calibri" charset="0"/>
              </a:rPr>
              <a:t>giving rewards part of the time), the target behavior takes longer to be acquired/established but persists longer without reward.</a:t>
            </a:r>
          </a:p>
        </p:txBody>
      </p:sp>
    </p:spTree>
    <p:extLst>
      <p:ext uri="{BB962C8B-B14F-4D97-AF65-F5344CB8AC3E}">
        <p14:creationId xmlns:p14="http://schemas.microsoft.com/office/powerpoint/2010/main" val="1940861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3292475" y="1582738"/>
            <a:ext cx="5851525" cy="2062162"/>
          </a:xfrm>
          <a:custGeom>
            <a:avLst/>
            <a:gdLst>
              <a:gd name="connsiteX0" fmla="*/ 343456 w 2060695"/>
              <a:gd name="connsiteY0" fmla="*/ 0 h 5852160"/>
              <a:gd name="connsiteX1" fmla="*/ 1717239 w 2060695"/>
              <a:gd name="connsiteY1" fmla="*/ 0 h 5852160"/>
              <a:gd name="connsiteX2" fmla="*/ 2060695 w 2060695"/>
              <a:gd name="connsiteY2" fmla="*/ 343456 h 5852160"/>
              <a:gd name="connsiteX3" fmla="*/ 2060695 w 2060695"/>
              <a:gd name="connsiteY3" fmla="*/ 5852160 h 5852160"/>
              <a:gd name="connsiteX4" fmla="*/ 2060695 w 2060695"/>
              <a:gd name="connsiteY4" fmla="*/ 5852160 h 5852160"/>
              <a:gd name="connsiteX5" fmla="*/ 0 w 2060695"/>
              <a:gd name="connsiteY5" fmla="*/ 5852160 h 5852160"/>
              <a:gd name="connsiteX6" fmla="*/ 0 w 2060695"/>
              <a:gd name="connsiteY6" fmla="*/ 5852160 h 5852160"/>
              <a:gd name="connsiteX7" fmla="*/ 0 w 2060695"/>
              <a:gd name="connsiteY7" fmla="*/ 343456 h 5852160"/>
              <a:gd name="connsiteX8" fmla="*/ 343456 w 2060695"/>
              <a:gd name="connsiteY8" fmla="*/ 0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695" h="5852160">
                <a:moveTo>
                  <a:pt x="2060695" y="975380"/>
                </a:moveTo>
                <a:lnTo>
                  <a:pt x="2060695" y="4876780"/>
                </a:lnTo>
                <a:cubicBezTo>
                  <a:pt x="2060695" y="5415468"/>
                  <a:pt x="2006548" y="5852159"/>
                  <a:pt x="1939755" y="5852159"/>
                </a:cubicBezTo>
                <a:lnTo>
                  <a:pt x="0" y="5852159"/>
                </a:lnTo>
                <a:lnTo>
                  <a:pt x="0" y="5852159"/>
                </a:lnTo>
                <a:lnTo>
                  <a:pt x="0" y="1"/>
                </a:lnTo>
                <a:lnTo>
                  <a:pt x="0" y="1"/>
                </a:lnTo>
                <a:lnTo>
                  <a:pt x="1939755" y="1"/>
                </a:lnTo>
                <a:cubicBezTo>
                  <a:pt x="2006548" y="1"/>
                  <a:pt x="2060695" y="436692"/>
                  <a:pt x="2060695" y="97538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47651" tIns="224420" rIns="348245" bIns="224421" spcCol="1270" anchor="ctr"/>
          <a:lstStyle/>
          <a:p>
            <a:pPr lvl="1" indent="-457200" defTabSz="1244600" fontAlgn="auto">
              <a:lnSpc>
                <a:spcPts val="2800"/>
              </a:lnSpc>
              <a:spcAft>
                <a:spcPct val="15000"/>
              </a:spcAft>
              <a:buFont typeface="Wingdings" pitchFamily="2" charset="2"/>
              <a:buChar char="§"/>
              <a:defRPr/>
            </a:pPr>
            <a:r>
              <a:rPr lang="en-US" sz="2800" b="1" dirty="0">
                <a:solidFill>
                  <a:srgbClr val="444EA2"/>
                </a:solidFill>
              </a:rPr>
              <a:t>Fixed interval schedule: </a:t>
            </a:r>
            <a:r>
              <a:rPr lang="en-US" sz="2800" dirty="0">
                <a:solidFill>
                  <a:schemeClr val="tx1"/>
                </a:solidFill>
              </a:rPr>
              <a:t>reward</a:t>
            </a:r>
            <a:r>
              <a:rPr lang="en-US" sz="2800" dirty="0">
                <a:solidFill>
                  <a:srgbClr val="444EA2"/>
                </a:solidFill>
              </a:rPr>
              <a:t> </a:t>
            </a:r>
            <a:r>
              <a:rPr lang="en-US" sz="2800" dirty="0"/>
              <a:t>every hour</a:t>
            </a:r>
          </a:p>
          <a:p>
            <a:pPr lvl="1" indent="-457200" defTabSz="1244600" fontAlgn="auto">
              <a:lnSpc>
                <a:spcPts val="2800"/>
              </a:lnSpc>
              <a:spcAft>
                <a:spcPct val="15000"/>
              </a:spcAft>
              <a:buFont typeface="Wingdings" pitchFamily="2" charset="2"/>
              <a:buChar char="§"/>
              <a:defRPr/>
            </a:pPr>
            <a:r>
              <a:rPr lang="en-US" sz="2800" b="1" dirty="0">
                <a:solidFill>
                  <a:srgbClr val="444EA2"/>
                </a:solidFill>
              </a:rPr>
              <a:t>Variable interval schedule: </a:t>
            </a:r>
            <a:r>
              <a:rPr lang="en-US" sz="2800" dirty="0">
                <a:solidFill>
                  <a:schemeClr val="tx1"/>
                </a:solidFill>
              </a:rPr>
              <a:t>reward </a:t>
            </a:r>
            <a:r>
              <a:rPr lang="en-US" sz="2800" dirty="0"/>
              <a:t>after a changing/random amount of time passes</a:t>
            </a:r>
          </a:p>
        </p:txBody>
      </p:sp>
      <p:sp>
        <p:nvSpPr>
          <p:cNvPr id="6" name="Freeform 5"/>
          <p:cNvSpPr/>
          <p:nvPr/>
        </p:nvSpPr>
        <p:spPr>
          <a:xfrm>
            <a:off x="0" y="1325563"/>
            <a:ext cx="3292475" cy="2576512"/>
          </a:xfrm>
          <a:custGeom>
            <a:avLst/>
            <a:gdLst>
              <a:gd name="connsiteX0" fmla="*/ 0 w 3291840"/>
              <a:gd name="connsiteY0" fmla="*/ 429320 h 2575868"/>
              <a:gd name="connsiteX1" fmla="*/ 429320 w 3291840"/>
              <a:gd name="connsiteY1" fmla="*/ 0 h 2575868"/>
              <a:gd name="connsiteX2" fmla="*/ 2862520 w 3291840"/>
              <a:gd name="connsiteY2" fmla="*/ 0 h 2575868"/>
              <a:gd name="connsiteX3" fmla="*/ 3291840 w 3291840"/>
              <a:gd name="connsiteY3" fmla="*/ 429320 h 2575868"/>
              <a:gd name="connsiteX4" fmla="*/ 3291840 w 3291840"/>
              <a:gd name="connsiteY4" fmla="*/ 2146548 h 2575868"/>
              <a:gd name="connsiteX5" fmla="*/ 2862520 w 3291840"/>
              <a:gd name="connsiteY5" fmla="*/ 2575868 h 2575868"/>
              <a:gd name="connsiteX6" fmla="*/ 429320 w 3291840"/>
              <a:gd name="connsiteY6" fmla="*/ 2575868 h 2575868"/>
              <a:gd name="connsiteX7" fmla="*/ 0 w 3291840"/>
              <a:gd name="connsiteY7" fmla="*/ 2146548 h 2575868"/>
              <a:gd name="connsiteX8" fmla="*/ 0 w 3291840"/>
              <a:gd name="connsiteY8" fmla="*/ 429320 h 257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0" h="2575868">
                <a:moveTo>
                  <a:pt x="0" y="429320"/>
                </a:moveTo>
                <a:cubicBezTo>
                  <a:pt x="0" y="192213"/>
                  <a:pt x="192213" y="0"/>
                  <a:pt x="429320" y="0"/>
                </a:cubicBezTo>
                <a:lnTo>
                  <a:pt x="2862520" y="0"/>
                </a:lnTo>
                <a:cubicBezTo>
                  <a:pt x="3099627" y="0"/>
                  <a:pt x="3291840" y="192213"/>
                  <a:pt x="3291840" y="429320"/>
                </a:cubicBezTo>
                <a:lnTo>
                  <a:pt x="3291840" y="2146548"/>
                </a:lnTo>
                <a:cubicBezTo>
                  <a:pt x="3291840" y="2383655"/>
                  <a:pt x="3099627" y="2575868"/>
                  <a:pt x="2862520" y="2575868"/>
                </a:cubicBezTo>
                <a:lnTo>
                  <a:pt x="429320" y="2575868"/>
                </a:lnTo>
                <a:cubicBezTo>
                  <a:pt x="192213" y="2575868"/>
                  <a:pt x="0" y="2383655"/>
                  <a:pt x="0" y="2146548"/>
                </a:cubicBezTo>
                <a:lnTo>
                  <a:pt x="0" y="42932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32424" tIns="179084" rIns="232424" bIns="179084" spcCol="1270" anchor="ctr"/>
          <a:lstStyle/>
          <a:p>
            <a:pPr algn="ctr" defTabSz="1244600" fontAlgn="auto">
              <a:lnSpc>
                <a:spcPct val="90000"/>
              </a:lnSpc>
              <a:spcAft>
                <a:spcPct val="35000"/>
              </a:spcAft>
              <a:defRPr/>
            </a:pPr>
            <a:r>
              <a:rPr lang="en-US" sz="2800" dirty="0"/>
              <a:t>We may schedule our reinforcements based on an </a:t>
            </a:r>
            <a:r>
              <a:rPr lang="en-US" sz="2800" b="1" dirty="0">
                <a:solidFill>
                  <a:schemeClr val="tx1"/>
                </a:solidFill>
              </a:rPr>
              <a:t>interval</a:t>
            </a:r>
            <a:r>
              <a:rPr lang="en-US" sz="2800" dirty="0">
                <a:solidFill>
                  <a:schemeClr val="tx1"/>
                </a:solidFill>
              </a:rPr>
              <a:t> </a:t>
            </a:r>
            <a:r>
              <a:rPr lang="en-US" sz="2800" dirty="0"/>
              <a:t>of time that has gone by.</a:t>
            </a:r>
          </a:p>
        </p:txBody>
      </p:sp>
      <p:sp>
        <p:nvSpPr>
          <p:cNvPr id="7" name="Freeform 6"/>
          <p:cNvSpPr/>
          <p:nvPr/>
        </p:nvSpPr>
        <p:spPr>
          <a:xfrm>
            <a:off x="3292475" y="4287838"/>
            <a:ext cx="5851525" cy="2060575"/>
          </a:xfrm>
          <a:custGeom>
            <a:avLst/>
            <a:gdLst>
              <a:gd name="connsiteX0" fmla="*/ 343456 w 2060695"/>
              <a:gd name="connsiteY0" fmla="*/ 0 h 5852160"/>
              <a:gd name="connsiteX1" fmla="*/ 1717239 w 2060695"/>
              <a:gd name="connsiteY1" fmla="*/ 0 h 5852160"/>
              <a:gd name="connsiteX2" fmla="*/ 2060695 w 2060695"/>
              <a:gd name="connsiteY2" fmla="*/ 343456 h 5852160"/>
              <a:gd name="connsiteX3" fmla="*/ 2060695 w 2060695"/>
              <a:gd name="connsiteY3" fmla="*/ 5852160 h 5852160"/>
              <a:gd name="connsiteX4" fmla="*/ 2060695 w 2060695"/>
              <a:gd name="connsiteY4" fmla="*/ 5852160 h 5852160"/>
              <a:gd name="connsiteX5" fmla="*/ 0 w 2060695"/>
              <a:gd name="connsiteY5" fmla="*/ 5852160 h 5852160"/>
              <a:gd name="connsiteX6" fmla="*/ 0 w 2060695"/>
              <a:gd name="connsiteY6" fmla="*/ 5852160 h 5852160"/>
              <a:gd name="connsiteX7" fmla="*/ 0 w 2060695"/>
              <a:gd name="connsiteY7" fmla="*/ 343456 h 5852160"/>
              <a:gd name="connsiteX8" fmla="*/ 343456 w 2060695"/>
              <a:gd name="connsiteY8" fmla="*/ 0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695" h="5852160">
                <a:moveTo>
                  <a:pt x="2060695" y="975380"/>
                </a:moveTo>
                <a:lnTo>
                  <a:pt x="2060695" y="4876780"/>
                </a:lnTo>
                <a:cubicBezTo>
                  <a:pt x="2060695" y="5415468"/>
                  <a:pt x="2006548" y="5852159"/>
                  <a:pt x="1939755" y="5852159"/>
                </a:cubicBezTo>
                <a:lnTo>
                  <a:pt x="0" y="5852159"/>
                </a:lnTo>
                <a:lnTo>
                  <a:pt x="0" y="5852159"/>
                </a:lnTo>
                <a:lnTo>
                  <a:pt x="0" y="1"/>
                </a:lnTo>
                <a:lnTo>
                  <a:pt x="0" y="1"/>
                </a:lnTo>
                <a:lnTo>
                  <a:pt x="1939755" y="1"/>
                </a:lnTo>
                <a:cubicBezTo>
                  <a:pt x="2006548" y="1"/>
                  <a:pt x="2060695" y="436692"/>
                  <a:pt x="2060695" y="97538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47651" tIns="224421" rIns="348245" bIns="224420" spcCol="1270" anchor="ctr"/>
          <a:lstStyle/>
          <a:p>
            <a:pPr lvl="1" indent="-457200" defTabSz="1244600" fontAlgn="auto">
              <a:lnSpc>
                <a:spcPts val="2800"/>
              </a:lnSpc>
              <a:spcAft>
                <a:spcPct val="15000"/>
              </a:spcAft>
              <a:buFont typeface="Wingdings" pitchFamily="2" charset="2"/>
              <a:buChar char="§"/>
              <a:defRPr/>
            </a:pPr>
            <a:r>
              <a:rPr lang="en-US" sz="2800" b="1" dirty="0">
                <a:solidFill>
                  <a:srgbClr val="444EA2"/>
                </a:solidFill>
              </a:rPr>
              <a:t>Fixed ratio schedule: </a:t>
            </a:r>
            <a:r>
              <a:rPr lang="en-US" sz="2800" dirty="0">
                <a:solidFill>
                  <a:schemeClr val="tx1"/>
                </a:solidFill>
              </a:rPr>
              <a:t>reward</a:t>
            </a:r>
            <a:r>
              <a:rPr lang="en-US" sz="2800" dirty="0">
                <a:solidFill>
                  <a:srgbClr val="444EA2"/>
                </a:solidFill>
              </a:rPr>
              <a:t> </a:t>
            </a:r>
            <a:r>
              <a:rPr lang="en-US" sz="2800" dirty="0"/>
              <a:t>every five targeted behaviors</a:t>
            </a:r>
          </a:p>
          <a:p>
            <a:pPr lvl="1" indent="-457200" defTabSz="1244600" fontAlgn="auto">
              <a:lnSpc>
                <a:spcPts val="2800"/>
              </a:lnSpc>
              <a:spcAft>
                <a:spcPct val="15000"/>
              </a:spcAft>
              <a:buFont typeface="Wingdings" pitchFamily="2" charset="2"/>
              <a:buChar char="§"/>
              <a:defRPr/>
            </a:pPr>
            <a:r>
              <a:rPr lang="en-US" sz="2800" b="1" dirty="0">
                <a:solidFill>
                  <a:srgbClr val="444EA2"/>
                </a:solidFill>
              </a:rPr>
              <a:t>Variable ratio schedule: </a:t>
            </a:r>
            <a:r>
              <a:rPr lang="en-US" sz="2800" dirty="0"/>
              <a:t>reward after a randomly chosen instance of the target behavior</a:t>
            </a:r>
          </a:p>
        </p:txBody>
      </p:sp>
      <p:sp>
        <p:nvSpPr>
          <p:cNvPr id="8" name="Freeform 7"/>
          <p:cNvSpPr/>
          <p:nvPr/>
        </p:nvSpPr>
        <p:spPr>
          <a:xfrm>
            <a:off x="0" y="4030663"/>
            <a:ext cx="3292475" cy="2576512"/>
          </a:xfrm>
          <a:custGeom>
            <a:avLst/>
            <a:gdLst>
              <a:gd name="connsiteX0" fmla="*/ 0 w 3291840"/>
              <a:gd name="connsiteY0" fmla="*/ 429320 h 2575868"/>
              <a:gd name="connsiteX1" fmla="*/ 429320 w 3291840"/>
              <a:gd name="connsiteY1" fmla="*/ 0 h 2575868"/>
              <a:gd name="connsiteX2" fmla="*/ 2862520 w 3291840"/>
              <a:gd name="connsiteY2" fmla="*/ 0 h 2575868"/>
              <a:gd name="connsiteX3" fmla="*/ 3291840 w 3291840"/>
              <a:gd name="connsiteY3" fmla="*/ 429320 h 2575868"/>
              <a:gd name="connsiteX4" fmla="*/ 3291840 w 3291840"/>
              <a:gd name="connsiteY4" fmla="*/ 2146548 h 2575868"/>
              <a:gd name="connsiteX5" fmla="*/ 2862520 w 3291840"/>
              <a:gd name="connsiteY5" fmla="*/ 2575868 h 2575868"/>
              <a:gd name="connsiteX6" fmla="*/ 429320 w 3291840"/>
              <a:gd name="connsiteY6" fmla="*/ 2575868 h 2575868"/>
              <a:gd name="connsiteX7" fmla="*/ 0 w 3291840"/>
              <a:gd name="connsiteY7" fmla="*/ 2146548 h 2575868"/>
              <a:gd name="connsiteX8" fmla="*/ 0 w 3291840"/>
              <a:gd name="connsiteY8" fmla="*/ 429320 h 257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0" h="2575868">
                <a:moveTo>
                  <a:pt x="0" y="429320"/>
                </a:moveTo>
                <a:cubicBezTo>
                  <a:pt x="0" y="192213"/>
                  <a:pt x="192213" y="0"/>
                  <a:pt x="429320" y="0"/>
                </a:cubicBezTo>
                <a:lnTo>
                  <a:pt x="2862520" y="0"/>
                </a:lnTo>
                <a:cubicBezTo>
                  <a:pt x="3099627" y="0"/>
                  <a:pt x="3291840" y="192213"/>
                  <a:pt x="3291840" y="429320"/>
                </a:cubicBezTo>
                <a:lnTo>
                  <a:pt x="3291840" y="2146548"/>
                </a:lnTo>
                <a:cubicBezTo>
                  <a:pt x="3291840" y="2383655"/>
                  <a:pt x="3099627" y="2575868"/>
                  <a:pt x="2862520" y="2575868"/>
                </a:cubicBezTo>
                <a:lnTo>
                  <a:pt x="429320" y="2575868"/>
                </a:lnTo>
                <a:cubicBezTo>
                  <a:pt x="192213" y="2575868"/>
                  <a:pt x="0" y="2383655"/>
                  <a:pt x="0" y="2146548"/>
                </a:cubicBezTo>
                <a:lnTo>
                  <a:pt x="0" y="42932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32424" tIns="179084" rIns="232424" bIns="179084" spcCol="1270" anchor="ctr"/>
          <a:lstStyle/>
          <a:p>
            <a:pPr algn="ctr" defTabSz="1244600" fontAlgn="auto">
              <a:lnSpc>
                <a:spcPct val="90000"/>
              </a:lnSpc>
              <a:spcAft>
                <a:spcPct val="35000"/>
              </a:spcAft>
              <a:defRPr/>
            </a:pPr>
            <a:r>
              <a:rPr lang="en-US" sz="2800" dirty="0"/>
              <a:t>We may plan for a certain </a:t>
            </a:r>
            <a:r>
              <a:rPr lang="en-US" sz="2800" b="1" dirty="0">
                <a:solidFill>
                  <a:schemeClr val="tx1"/>
                </a:solidFill>
              </a:rPr>
              <a:t>ratio</a:t>
            </a:r>
            <a:r>
              <a:rPr lang="en-US" sz="2800" dirty="0">
                <a:solidFill>
                  <a:schemeClr val="tx1"/>
                </a:solidFill>
              </a:rPr>
              <a:t> </a:t>
            </a:r>
            <a:r>
              <a:rPr lang="en-US" sz="2800" dirty="0"/>
              <a:t>of rewards per number of instances of the desired behavior. </a:t>
            </a:r>
          </a:p>
        </p:txBody>
      </p:sp>
      <p:sp>
        <p:nvSpPr>
          <p:cNvPr id="18438" name="Title 1"/>
          <p:cNvSpPr txBox="1">
            <a:spLocks/>
          </p:cNvSpPr>
          <p:nvPr/>
        </p:nvSpPr>
        <p:spPr bwMode="auto">
          <a:xfrm>
            <a:off x="479425" y="-136525"/>
            <a:ext cx="82296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ts val="4000"/>
              </a:lnSpc>
            </a:pPr>
            <a:r>
              <a:rPr lang="en-US" sz="4000" b="1">
                <a:solidFill>
                  <a:srgbClr val="444EA2"/>
                </a:solidFill>
                <a:latin typeface="Calibri" charset="0"/>
              </a:rPr>
              <a:t>Different Schedules of Partial/Intermittent Reinforcement</a:t>
            </a:r>
          </a:p>
        </p:txBody>
      </p:sp>
    </p:spTree>
    <p:extLst>
      <p:ext uri="{BB962C8B-B14F-4D97-AF65-F5344CB8AC3E}">
        <p14:creationId xmlns:p14="http://schemas.microsoft.com/office/powerpoint/2010/main" val="34097772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0"/>
            <a:ext cx="9144000" cy="1631950"/>
          </a:xfrm>
          <a:solidFill>
            <a:srgbClr val="F36F21"/>
          </a:solidFill>
        </p:spPr>
        <p:txBody>
          <a:bodyPr lIns="274320">
            <a:normAutofit fontScale="90000"/>
          </a:bodyPr>
          <a:lstStyle/>
          <a:p>
            <a:pPr eaLnBrk="1" hangingPunct="1">
              <a:lnSpc>
                <a:spcPts val="4200"/>
              </a:lnSpc>
            </a:pPr>
            <a:r>
              <a:rPr lang="en-US" sz="3900" b="1">
                <a:solidFill>
                  <a:srgbClr val="F8F6E3"/>
                </a:solidFill>
                <a:latin typeface="Calibri" charset="0"/>
              </a:rPr>
              <a:t>Which Schedule of Reinforcement is This?</a:t>
            </a:r>
            <a:br>
              <a:rPr lang="en-US" sz="3900" b="1">
                <a:solidFill>
                  <a:srgbClr val="F8F6E3"/>
                </a:solidFill>
                <a:latin typeface="Calibri" charset="0"/>
              </a:rPr>
            </a:br>
            <a:r>
              <a:rPr lang="en-US" sz="3900" b="1">
                <a:solidFill>
                  <a:srgbClr val="F8F6E3"/>
                </a:solidFill>
                <a:latin typeface="Calibri" charset="0"/>
              </a:rPr>
              <a:t>Ratio or Interval?</a:t>
            </a:r>
            <a:br>
              <a:rPr lang="en-US" sz="3900" b="1">
                <a:solidFill>
                  <a:srgbClr val="F8F6E3"/>
                </a:solidFill>
                <a:latin typeface="Calibri" charset="0"/>
              </a:rPr>
            </a:br>
            <a:r>
              <a:rPr lang="en-US" sz="3900" b="1">
                <a:solidFill>
                  <a:srgbClr val="F8F6E3"/>
                </a:solidFill>
                <a:latin typeface="Calibri" charset="0"/>
              </a:rPr>
              <a:t>Fixed or Variable?</a:t>
            </a:r>
          </a:p>
        </p:txBody>
      </p:sp>
      <p:sp>
        <p:nvSpPr>
          <p:cNvPr id="3" name="Content Placeholder 2"/>
          <p:cNvSpPr>
            <a:spLocks noGrp="1"/>
          </p:cNvSpPr>
          <p:nvPr>
            <p:ph idx="1"/>
          </p:nvPr>
        </p:nvSpPr>
        <p:spPr>
          <a:xfrm>
            <a:off x="446088" y="1631950"/>
            <a:ext cx="7772400" cy="4664075"/>
          </a:xfrm>
        </p:spPr>
        <p:txBody>
          <a:bodyPr>
            <a:normAutofit lnSpcReduction="10000"/>
          </a:bodyPr>
          <a:lstStyle/>
          <a:p>
            <a:pPr marL="457200" indent="-457200" eaLnBrk="1" hangingPunct="1">
              <a:spcBef>
                <a:spcPts val="600"/>
              </a:spcBef>
              <a:buFont typeface="Arial" charset="0"/>
              <a:buAutoNum type="arabicPeriod"/>
            </a:pPr>
            <a:r>
              <a:rPr lang="en-US" sz="2400" dirty="0">
                <a:latin typeface="Calibri" charset="0"/>
              </a:rPr>
              <a:t>Rat gets food every third time it presses the lever</a:t>
            </a:r>
          </a:p>
          <a:p>
            <a:pPr marL="457200" indent="-457200" eaLnBrk="1" hangingPunct="1">
              <a:spcBef>
                <a:spcPts val="600"/>
              </a:spcBef>
              <a:buFont typeface="Arial" charset="0"/>
              <a:buAutoNum type="arabicPeriod"/>
            </a:pPr>
            <a:r>
              <a:rPr lang="en-US" sz="2400" dirty="0">
                <a:latin typeface="Calibri" charset="0"/>
              </a:rPr>
              <a:t>Getting paid weekly no matter how much work is done</a:t>
            </a:r>
          </a:p>
          <a:p>
            <a:pPr marL="457200" indent="-457200" eaLnBrk="1" hangingPunct="1">
              <a:spcBef>
                <a:spcPts val="600"/>
              </a:spcBef>
              <a:buFont typeface="Arial" charset="0"/>
              <a:buAutoNum type="arabicPeriod"/>
            </a:pPr>
            <a:r>
              <a:rPr lang="en-US" sz="2400" dirty="0">
                <a:latin typeface="Calibri" charset="0"/>
              </a:rPr>
              <a:t>Getting paid for every ten boxes you make</a:t>
            </a:r>
          </a:p>
          <a:p>
            <a:pPr marL="457200" indent="-457200" eaLnBrk="1" hangingPunct="1">
              <a:spcBef>
                <a:spcPts val="600"/>
              </a:spcBef>
              <a:buFont typeface="Arial" charset="0"/>
              <a:buAutoNum type="arabicPeriod"/>
            </a:pPr>
            <a:r>
              <a:rPr lang="en-US" sz="2400" dirty="0">
                <a:latin typeface="Calibri" charset="0"/>
              </a:rPr>
              <a:t>Hitting a jackpot sometimes on the slot machine</a:t>
            </a:r>
          </a:p>
          <a:p>
            <a:pPr marL="457200" indent="-457200" eaLnBrk="1" hangingPunct="1">
              <a:spcBef>
                <a:spcPts val="600"/>
              </a:spcBef>
              <a:buFont typeface="Arial" charset="0"/>
              <a:buAutoNum type="arabicPeriod"/>
            </a:pPr>
            <a:r>
              <a:rPr lang="en-US" sz="2400" dirty="0">
                <a:latin typeface="Calibri" charset="0"/>
              </a:rPr>
              <a:t>Winning sometimes on the lottery you play once a day</a:t>
            </a:r>
          </a:p>
          <a:p>
            <a:pPr marL="457200" indent="-457200" eaLnBrk="1" hangingPunct="1">
              <a:spcBef>
                <a:spcPts val="600"/>
              </a:spcBef>
              <a:buFont typeface="Arial" charset="0"/>
              <a:buAutoNum type="arabicPeriod"/>
            </a:pPr>
            <a:r>
              <a:rPr lang="en-US" sz="2400" dirty="0" smtClean="0">
                <a:latin typeface="Calibri" charset="0"/>
              </a:rPr>
              <a:t>Checking </a:t>
            </a:r>
            <a:r>
              <a:rPr lang="en-US" sz="2400" dirty="0">
                <a:latin typeface="Calibri" charset="0"/>
              </a:rPr>
              <a:t>cell phone all day; sometimes getting a text</a:t>
            </a:r>
          </a:p>
          <a:p>
            <a:pPr marL="457200" indent="-457200" eaLnBrk="1" hangingPunct="1">
              <a:spcBef>
                <a:spcPts val="600"/>
              </a:spcBef>
              <a:buFont typeface="Arial" charset="0"/>
              <a:buAutoNum type="arabicPeriod"/>
            </a:pPr>
            <a:r>
              <a:rPr lang="en-US" sz="2400" dirty="0">
                <a:latin typeface="Calibri" charset="0"/>
              </a:rPr>
              <a:t>Buy eight pizzas, get the next one free</a:t>
            </a:r>
          </a:p>
          <a:p>
            <a:pPr marL="457200" indent="-457200" eaLnBrk="1" hangingPunct="1">
              <a:spcBef>
                <a:spcPts val="600"/>
              </a:spcBef>
              <a:buFont typeface="Arial" charset="0"/>
              <a:buAutoNum type="arabicPeriod"/>
            </a:pPr>
            <a:r>
              <a:rPr lang="en-US" sz="2400" dirty="0">
                <a:latin typeface="Calibri" charset="0"/>
              </a:rPr>
              <a:t>Fundraiser </a:t>
            </a:r>
            <a:r>
              <a:rPr lang="en-US" sz="2400" i="1" dirty="0">
                <a:latin typeface="Calibri" charset="0"/>
              </a:rPr>
              <a:t>averages </a:t>
            </a:r>
            <a:r>
              <a:rPr lang="en-US" sz="2400" dirty="0">
                <a:latin typeface="Calibri" charset="0"/>
              </a:rPr>
              <a:t>one donation for every eight houses visited</a:t>
            </a:r>
          </a:p>
          <a:p>
            <a:pPr marL="457200" indent="-457200" eaLnBrk="1" hangingPunct="1">
              <a:spcBef>
                <a:spcPts val="600"/>
              </a:spcBef>
              <a:buFont typeface="Arial" charset="0"/>
              <a:buAutoNum type="arabicPeriod"/>
            </a:pPr>
            <a:r>
              <a:rPr lang="en-US" sz="2400" dirty="0">
                <a:latin typeface="Calibri" charset="0"/>
              </a:rPr>
              <a:t>Kid has tantrum, parents sometimes give in</a:t>
            </a:r>
          </a:p>
          <a:p>
            <a:pPr marL="457200" indent="-457200" eaLnBrk="1" hangingPunct="1">
              <a:spcBef>
                <a:spcPts val="600"/>
              </a:spcBef>
              <a:buFont typeface="Arial" charset="0"/>
              <a:buAutoNum type="arabicPeriod"/>
            </a:pPr>
            <a:r>
              <a:rPr lang="en-US" sz="2400" dirty="0">
                <a:latin typeface="Calibri" charset="0"/>
              </a:rPr>
              <a:t>Repeatedly checking mail until paycheck arrives</a:t>
            </a:r>
          </a:p>
          <a:p>
            <a:pPr marL="457200" indent="-457200" eaLnBrk="1" hangingPunct="1">
              <a:buFont typeface="Arial" charset="0"/>
              <a:buAutoNum type="arabicPeriod"/>
            </a:pPr>
            <a:endParaRPr lang="en-US" sz="2400" dirty="0">
              <a:latin typeface="Calibri" charset="0"/>
            </a:endParaRPr>
          </a:p>
        </p:txBody>
      </p:sp>
      <p:sp>
        <p:nvSpPr>
          <p:cNvPr id="4" name="TextBox 3"/>
          <p:cNvSpPr txBox="1">
            <a:spLocks noChangeArrowheads="1"/>
          </p:cNvSpPr>
          <p:nvPr/>
        </p:nvSpPr>
        <p:spPr bwMode="auto">
          <a:xfrm>
            <a:off x="7981950" y="1631950"/>
            <a:ext cx="1295400" cy="448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600"/>
              </a:spcBef>
            </a:pPr>
            <a:r>
              <a:rPr lang="en-US" sz="2200" b="1" dirty="0">
                <a:solidFill>
                  <a:srgbClr val="AA7A2B"/>
                </a:solidFill>
                <a:latin typeface="Calibri" charset="0"/>
              </a:rPr>
              <a:t>FR</a:t>
            </a:r>
          </a:p>
          <a:p>
            <a:pPr eaLnBrk="1" hangingPunct="1">
              <a:spcBef>
                <a:spcPts val="600"/>
              </a:spcBef>
            </a:pPr>
            <a:r>
              <a:rPr lang="en-US" sz="2200" b="1" dirty="0">
                <a:solidFill>
                  <a:srgbClr val="AA7A2B"/>
                </a:solidFill>
                <a:latin typeface="Calibri" charset="0"/>
              </a:rPr>
              <a:t>FI</a:t>
            </a:r>
          </a:p>
          <a:p>
            <a:pPr eaLnBrk="1" hangingPunct="1">
              <a:spcBef>
                <a:spcPts val="600"/>
              </a:spcBef>
            </a:pPr>
            <a:r>
              <a:rPr lang="en-US" sz="2200" b="1" dirty="0">
                <a:solidFill>
                  <a:srgbClr val="AA7A2B"/>
                </a:solidFill>
                <a:latin typeface="Calibri" charset="0"/>
              </a:rPr>
              <a:t>FR</a:t>
            </a:r>
          </a:p>
          <a:p>
            <a:pPr eaLnBrk="1" hangingPunct="1">
              <a:spcBef>
                <a:spcPts val="600"/>
              </a:spcBef>
            </a:pPr>
            <a:r>
              <a:rPr lang="en-US" sz="2200" b="1" dirty="0">
                <a:solidFill>
                  <a:srgbClr val="AA7A2B"/>
                </a:solidFill>
                <a:latin typeface="Calibri" charset="0"/>
              </a:rPr>
              <a:t>VR</a:t>
            </a:r>
          </a:p>
          <a:p>
            <a:pPr eaLnBrk="1" hangingPunct="1">
              <a:spcBef>
                <a:spcPts val="600"/>
              </a:spcBef>
            </a:pPr>
            <a:r>
              <a:rPr lang="en-US" sz="2200" b="1" dirty="0">
                <a:solidFill>
                  <a:srgbClr val="AA7A2B"/>
                </a:solidFill>
                <a:latin typeface="Calibri" charset="0"/>
              </a:rPr>
              <a:t>VI/VR</a:t>
            </a:r>
          </a:p>
          <a:p>
            <a:pPr eaLnBrk="1" hangingPunct="1">
              <a:spcBef>
                <a:spcPts val="600"/>
              </a:spcBef>
            </a:pPr>
            <a:r>
              <a:rPr lang="en-US" sz="2200" b="1" dirty="0">
                <a:solidFill>
                  <a:srgbClr val="AA7A2B"/>
                </a:solidFill>
                <a:latin typeface="Calibri" charset="0"/>
              </a:rPr>
              <a:t>VI</a:t>
            </a:r>
          </a:p>
          <a:p>
            <a:pPr eaLnBrk="1" hangingPunct="1">
              <a:spcBef>
                <a:spcPts val="600"/>
              </a:spcBef>
            </a:pPr>
            <a:r>
              <a:rPr lang="en-US" sz="2200" b="1" dirty="0">
                <a:solidFill>
                  <a:srgbClr val="AA7A2B"/>
                </a:solidFill>
                <a:latin typeface="Calibri" charset="0"/>
              </a:rPr>
              <a:t>FR</a:t>
            </a:r>
          </a:p>
          <a:p>
            <a:pPr eaLnBrk="1" hangingPunct="1">
              <a:spcBef>
                <a:spcPts val="600"/>
              </a:spcBef>
            </a:pPr>
            <a:r>
              <a:rPr lang="en-US" sz="2200" b="1" dirty="0">
                <a:solidFill>
                  <a:srgbClr val="AA7A2B"/>
                </a:solidFill>
                <a:latin typeface="Calibri" charset="0"/>
              </a:rPr>
              <a:t>VR</a:t>
            </a:r>
          </a:p>
          <a:p>
            <a:pPr eaLnBrk="1" hangingPunct="1">
              <a:spcAft>
                <a:spcPts val="500"/>
              </a:spcAft>
            </a:pPr>
            <a:endParaRPr lang="en-US" sz="2200" b="1" dirty="0">
              <a:solidFill>
                <a:srgbClr val="AA7A2B"/>
              </a:solidFill>
              <a:latin typeface="Calibri" charset="0"/>
            </a:endParaRPr>
          </a:p>
          <a:p>
            <a:pPr eaLnBrk="1" hangingPunct="1">
              <a:spcAft>
                <a:spcPts val="500"/>
              </a:spcAft>
            </a:pPr>
            <a:r>
              <a:rPr lang="en-US" sz="2200" b="1" dirty="0">
                <a:solidFill>
                  <a:srgbClr val="AA7A2B"/>
                </a:solidFill>
                <a:latin typeface="Calibri" charset="0"/>
              </a:rPr>
              <a:t>VR</a:t>
            </a:r>
          </a:p>
          <a:p>
            <a:pPr eaLnBrk="1" hangingPunct="1">
              <a:spcAft>
                <a:spcPts val="500"/>
              </a:spcAft>
            </a:pPr>
            <a:r>
              <a:rPr lang="en-US" sz="2200" b="1" dirty="0">
                <a:solidFill>
                  <a:srgbClr val="AA7A2B"/>
                </a:solidFill>
                <a:latin typeface="Calibri" charset="0"/>
              </a:rPr>
              <a:t>FI</a:t>
            </a:r>
          </a:p>
        </p:txBody>
      </p:sp>
    </p:spTree>
    <p:extLst>
      <p:ext uri="{BB962C8B-B14F-4D97-AF65-F5344CB8AC3E}">
        <p14:creationId xmlns:p14="http://schemas.microsoft.com/office/powerpoint/2010/main" val="68252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fade">
                                      <p:cBhvr>
                                        <p:cTn id="62" dur="500"/>
                                        <p:tgtEl>
                                          <p:spTgt spid="4">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500"/>
                                        <p:tgtEl>
                                          <p:spTgt spid="3">
                                            <p:txEl>
                                              <p:pRg st="7" end="7"/>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7" end="7"/>
                                            </p:txEl>
                                          </p:spTgt>
                                        </p:tgtEl>
                                        <p:attrNameLst>
                                          <p:attrName>style.visibility</p:attrName>
                                        </p:attrNameLst>
                                      </p:cBhvr>
                                      <p:to>
                                        <p:strVal val="visible"/>
                                      </p:to>
                                    </p:set>
                                    <p:animEffect transition="in" filter="fade">
                                      <p:cBhvr>
                                        <p:cTn id="82" dur="500"/>
                                        <p:tgtEl>
                                          <p:spTgt spid="4">
                                            <p:txEl>
                                              <p:pRg st="7" end="7"/>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fade">
                                      <p:cBhvr>
                                        <p:cTn id="87" dur="500"/>
                                        <p:tgtEl>
                                          <p:spTgt spid="3">
                                            <p:txEl>
                                              <p:pRg st="8" end="8"/>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9" end="9"/>
                                            </p:txEl>
                                          </p:spTgt>
                                        </p:tgtEl>
                                        <p:attrNameLst>
                                          <p:attrName>style.visibility</p:attrName>
                                        </p:attrNameLst>
                                      </p:cBhvr>
                                      <p:to>
                                        <p:strVal val="visible"/>
                                      </p:to>
                                    </p:set>
                                    <p:animEffect transition="in" filter="fade">
                                      <p:cBhvr>
                                        <p:cTn id="97" dur="500"/>
                                        <p:tgtEl>
                                          <p:spTgt spid="3">
                                            <p:txEl>
                                              <p:pRg st="9" end="9"/>
                                            </p:txEl>
                                          </p:spTgt>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
                                            <p:txEl>
                                              <p:pRg st="10" end="10"/>
                                            </p:txEl>
                                          </p:spTgt>
                                        </p:tgtEl>
                                        <p:attrNameLst>
                                          <p:attrName>style.visibility</p:attrName>
                                        </p:attrNameLst>
                                      </p:cBhvr>
                                      <p:to>
                                        <p:strVal val="visible"/>
                                      </p:to>
                                    </p:set>
                                    <p:animEffect transition="in" filter="fade">
                                      <p:cBhvr>
                                        <p:cTn id="10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Classical vs. Operant Conditioning</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smtClean="0"/>
              <a:t>Both forms of </a:t>
            </a:r>
            <a:r>
              <a:rPr lang="en-US" b="1" dirty="0" smtClean="0"/>
              <a:t>associative learning</a:t>
            </a:r>
            <a:r>
              <a:rPr lang="en-US" dirty="0" smtClean="0"/>
              <a:t>, however:</a:t>
            </a:r>
          </a:p>
          <a:p>
            <a:pPr lvl="1"/>
            <a:r>
              <a:rPr lang="en-US" dirty="0" smtClean="0"/>
              <a:t>Acquisition</a:t>
            </a:r>
          </a:p>
          <a:p>
            <a:pPr lvl="2"/>
            <a:r>
              <a:rPr lang="en-US" dirty="0" smtClean="0"/>
              <a:t>In </a:t>
            </a:r>
            <a:r>
              <a:rPr lang="en-US" b="1" dirty="0" smtClean="0"/>
              <a:t>classical conditioning</a:t>
            </a:r>
            <a:r>
              <a:rPr lang="en-US" dirty="0" smtClean="0"/>
              <a:t>, the learner associates a particular </a:t>
            </a:r>
            <a:r>
              <a:rPr lang="en-US" b="1" dirty="0" smtClean="0"/>
              <a:t>stimulus </a:t>
            </a:r>
            <a:r>
              <a:rPr lang="en-US" dirty="0" smtClean="0"/>
              <a:t>with a contextually appropriate </a:t>
            </a:r>
            <a:r>
              <a:rPr lang="en-US" b="1" dirty="0" smtClean="0"/>
              <a:t>response</a:t>
            </a:r>
            <a:r>
              <a:rPr lang="en-US" dirty="0" smtClean="0"/>
              <a:t>. In </a:t>
            </a:r>
            <a:r>
              <a:rPr lang="en-US" b="1" dirty="0" smtClean="0"/>
              <a:t>operant conditioning</a:t>
            </a:r>
            <a:r>
              <a:rPr lang="en-US" dirty="0" smtClean="0"/>
              <a:t>, the learner associates a </a:t>
            </a:r>
            <a:r>
              <a:rPr lang="en-US" b="1" dirty="0" smtClean="0"/>
              <a:t>response </a:t>
            </a:r>
            <a:r>
              <a:rPr lang="en-US" dirty="0" smtClean="0"/>
              <a:t>with an </a:t>
            </a:r>
            <a:r>
              <a:rPr lang="en-US" b="1" dirty="0" smtClean="0"/>
              <a:t>outcome or consequence </a:t>
            </a:r>
            <a:r>
              <a:rPr lang="en-US" dirty="0" smtClean="0"/>
              <a:t>that occurs as a direct result of that response. </a:t>
            </a:r>
          </a:p>
          <a:p>
            <a:pPr lvl="1"/>
            <a:r>
              <a:rPr lang="en-US" dirty="0" smtClean="0"/>
              <a:t>Sequence</a:t>
            </a:r>
          </a:p>
          <a:p>
            <a:pPr lvl="2"/>
            <a:r>
              <a:rPr lang="en-US" dirty="0" smtClean="0"/>
              <a:t>In </a:t>
            </a:r>
            <a:r>
              <a:rPr lang="en-US" b="1" dirty="0" smtClean="0"/>
              <a:t>classical conditioning</a:t>
            </a:r>
            <a:r>
              <a:rPr lang="en-US" dirty="0" smtClean="0"/>
              <a:t>, the </a:t>
            </a:r>
            <a:r>
              <a:rPr lang="en-US" b="1" dirty="0" smtClean="0"/>
              <a:t>learner’s response comes after the critical event (the CS). </a:t>
            </a:r>
            <a:r>
              <a:rPr lang="en-US" dirty="0" smtClean="0"/>
              <a:t>In operant conditioning, </a:t>
            </a:r>
            <a:r>
              <a:rPr lang="en-US" b="1" dirty="0" smtClean="0"/>
              <a:t>the learner’s response comes before the critical event (the outcome or consequence). </a:t>
            </a:r>
          </a:p>
          <a:p>
            <a:pPr lvl="1"/>
            <a:r>
              <a:rPr lang="en-US" dirty="0" smtClean="0"/>
              <a:t>Control</a:t>
            </a:r>
          </a:p>
          <a:p>
            <a:pPr lvl="2"/>
            <a:r>
              <a:rPr lang="en-US" b="1" dirty="0" smtClean="0"/>
              <a:t>Classical conditioning </a:t>
            </a:r>
            <a:r>
              <a:rPr lang="en-US" dirty="0" smtClean="0"/>
              <a:t>is very </a:t>
            </a:r>
            <a:r>
              <a:rPr lang="en-US" b="1" dirty="0" smtClean="0"/>
              <a:t>passive</a:t>
            </a:r>
            <a:r>
              <a:rPr lang="en-US" dirty="0" smtClean="0"/>
              <a:t>. The learner responds to events that are happening that he/she has no control over. </a:t>
            </a:r>
            <a:r>
              <a:rPr lang="en-US" b="1" dirty="0" smtClean="0"/>
              <a:t>Operant conditioning </a:t>
            </a:r>
            <a:r>
              <a:rPr lang="en-US" dirty="0" smtClean="0"/>
              <a:t>is very </a:t>
            </a:r>
            <a:r>
              <a:rPr lang="en-US" b="1" dirty="0" smtClean="0"/>
              <a:t>active</a:t>
            </a:r>
            <a:r>
              <a:rPr lang="en-US" dirty="0" smtClean="0"/>
              <a:t>. The learning exerts control over the environment by responding in a way that elicits the most favorable consequence. </a:t>
            </a:r>
            <a:endParaRPr lang="en-US" b="1" dirty="0" smtClean="0"/>
          </a:p>
          <a:p>
            <a:pPr lvl="2"/>
            <a:endParaRPr lang="en-US" b="1" dirty="0"/>
          </a:p>
        </p:txBody>
      </p:sp>
    </p:spTree>
    <p:extLst>
      <p:ext uri="{BB962C8B-B14F-4D97-AF65-F5344CB8AC3E}">
        <p14:creationId xmlns:p14="http://schemas.microsoft.com/office/powerpoint/2010/main" val="179266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fontScale="90000"/>
          </a:bodyPr>
          <a:lstStyle/>
          <a:p>
            <a:r>
              <a:rPr lang="en-US" altLang="en-US" smtClean="0"/>
              <a:t>Differences Between Operant and Classical Conditioning</a:t>
            </a:r>
          </a:p>
        </p:txBody>
      </p:sp>
      <p:sp>
        <p:nvSpPr>
          <p:cNvPr id="43010" name="Content Placeholder 2"/>
          <p:cNvSpPr>
            <a:spLocks noGrp="1"/>
          </p:cNvSpPr>
          <p:nvPr>
            <p:ph idx="1"/>
          </p:nvPr>
        </p:nvSpPr>
        <p:spPr/>
        <p:txBody>
          <a:bodyPr>
            <a:normAutofit lnSpcReduction="10000"/>
          </a:bodyPr>
          <a:lstStyle/>
          <a:p>
            <a:r>
              <a:rPr lang="en-US" altLang="en-US" sz="2800" smtClean="0"/>
              <a:t>What gets acquired?</a:t>
            </a:r>
          </a:p>
          <a:p>
            <a:pPr lvl="1"/>
            <a:r>
              <a:rPr lang="en-US" altLang="en-US" sz="2400" smtClean="0"/>
              <a:t>Classical: US—CS, CS—CR </a:t>
            </a:r>
          </a:p>
          <a:p>
            <a:pPr lvl="1"/>
            <a:r>
              <a:rPr lang="en-US" altLang="en-US" sz="2400" smtClean="0"/>
              <a:t>Operant: Response – Outcome (reinforcement or punishment)</a:t>
            </a:r>
          </a:p>
          <a:p>
            <a:r>
              <a:rPr lang="en-US" altLang="en-US" sz="2800" smtClean="0"/>
              <a:t>How much control does the organism exert over environment?</a:t>
            </a:r>
          </a:p>
          <a:p>
            <a:pPr lvl="1"/>
            <a:r>
              <a:rPr lang="en-US" altLang="en-US" sz="2400" smtClean="0"/>
              <a:t>Classical: None. Very passive. Simply responding to a series of events and making the most contextually appropriate response.</a:t>
            </a:r>
          </a:p>
          <a:p>
            <a:pPr lvl="1"/>
            <a:r>
              <a:rPr lang="en-US" altLang="en-US" sz="2400" smtClean="0"/>
              <a:t>Operant: A lot. Learner controls his environment by making best response (avoid, punishment, get reinforcement) </a:t>
            </a:r>
          </a:p>
        </p:txBody>
      </p:sp>
    </p:spTree>
    <p:extLst>
      <p:ext uri="{BB962C8B-B14F-4D97-AF65-F5344CB8AC3E}">
        <p14:creationId xmlns:p14="http://schemas.microsoft.com/office/powerpoint/2010/main" val="510420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normAutofit fontScale="90000"/>
          </a:bodyPr>
          <a:lstStyle/>
          <a:p>
            <a:r>
              <a:rPr lang="en-US" altLang="en-US" smtClean="0"/>
              <a:t>Differences Between Operant and Classical Conditioning</a:t>
            </a:r>
          </a:p>
        </p:txBody>
      </p:sp>
      <p:sp>
        <p:nvSpPr>
          <p:cNvPr id="44034" name="Content Placeholder 2"/>
          <p:cNvSpPr>
            <a:spLocks noGrp="1"/>
          </p:cNvSpPr>
          <p:nvPr>
            <p:ph idx="1"/>
          </p:nvPr>
        </p:nvSpPr>
        <p:spPr/>
        <p:txBody>
          <a:bodyPr/>
          <a:lstStyle/>
          <a:p>
            <a:r>
              <a:rPr lang="en-US" altLang="en-US" sz="2400" smtClean="0"/>
              <a:t>Sequence: when does the critical event happen?</a:t>
            </a:r>
          </a:p>
          <a:p>
            <a:pPr lvl="1"/>
            <a:r>
              <a:rPr lang="en-US" altLang="en-US" sz="2000" smtClean="0"/>
              <a:t>Classical: critical event = CS; happens </a:t>
            </a:r>
            <a:r>
              <a:rPr lang="en-US" altLang="en-US" sz="2000" b="1" smtClean="0"/>
              <a:t>before the response </a:t>
            </a:r>
          </a:p>
          <a:p>
            <a:pPr lvl="1"/>
            <a:r>
              <a:rPr lang="en-US" altLang="en-US" sz="2000" smtClean="0"/>
              <a:t>Operant: critical event = consequence; happens </a:t>
            </a:r>
            <a:r>
              <a:rPr lang="en-US" altLang="en-US" sz="2000" b="1" smtClean="0"/>
              <a:t>after the response </a:t>
            </a:r>
            <a:endParaRPr lang="en-US" altLang="en-US" sz="2000" smtClean="0"/>
          </a:p>
        </p:txBody>
      </p:sp>
    </p:spTree>
    <p:extLst>
      <p:ext uri="{BB962C8B-B14F-4D97-AF65-F5344CB8AC3E}">
        <p14:creationId xmlns:p14="http://schemas.microsoft.com/office/powerpoint/2010/main" val="124134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0" descr="4-02065_WhiteBox_Fade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5167313"/>
            <a:ext cx="31670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2" descr="4-02065_AlbertBandura_Head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241300"/>
            <a:ext cx="3494088"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11"/>
          <p:cNvSpPr txBox="1">
            <a:spLocks noChangeArrowheads="1"/>
          </p:cNvSpPr>
          <p:nvPr/>
        </p:nvSpPr>
        <p:spPr bwMode="auto">
          <a:xfrm>
            <a:off x="923925" y="5326063"/>
            <a:ext cx="2057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pPr eaLnBrk="1" hangingPunct="1"/>
            <a:r>
              <a:rPr lang="en-US" altLang="en-US" sz="3600" b="1"/>
              <a:t>Albert</a:t>
            </a:r>
            <a:br>
              <a:rPr lang="en-US" altLang="en-US" sz="3600" b="1"/>
            </a:br>
            <a:r>
              <a:rPr lang="en-US" altLang="en-US" sz="3600" b="1"/>
              <a:t>Bandura</a:t>
            </a:r>
          </a:p>
        </p:txBody>
      </p:sp>
      <p:sp>
        <p:nvSpPr>
          <p:cNvPr id="2" name="TextBox 1"/>
          <p:cNvSpPr txBox="1"/>
          <p:nvPr/>
        </p:nvSpPr>
        <p:spPr>
          <a:xfrm>
            <a:off x="3940175" y="247650"/>
            <a:ext cx="4937125" cy="1570038"/>
          </a:xfrm>
          <a:prstGeom prst="rect">
            <a:avLst/>
          </a:prstGeom>
          <a:noFill/>
        </p:spPr>
        <p:txBody>
          <a:bodyPr>
            <a:spAutoFit/>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pPr algn="ctr" eaLnBrk="1" hangingPunct="1"/>
            <a:r>
              <a:rPr lang="en-US" altLang="en-US" sz="4800">
                <a:solidFill>
                  <a:srgbClr val="FF0000"/>
                </a:solidFill>
                <a:effectLst>
                  <a:outerShdw blurRad="38100" dist="38100" dir="2700000" algn="tl">
                    <a:srgbClr val="C0C0C0"/>
                  </a:outerShdw>
                </a:effectLst>
                <a:latin typeface="Arial Black" panose="020B0A04020102020204" pitchFamily="34" charset="0"/>
              </a:rPr>
              <a:t>Observational Learning</a:t>
            </a:r>
          </a:p>
        </p:txBody>
      </p:sp>
      <p:pic>
        <p:nvPicPr>
          <p:cNvPr id="15365"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1965325"/>
            <a:ext cx="37084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681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Classical Conditioning </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Process of learning </a:t>
            </a:r>
            <a:r>
              <a:rPr lang="en-US" b="1" dirty="0" smtClean="0"/>
              <a:t>associations </a:t>
            </a:r>
            <a:r>
              <a:rPr lang="en-US" dirty="0" smtClean="0"/>
              <a:t>between stimuli and behavioral responses</a:t>
            </a:r>
          </a:p>
        </p:txBody>
      </p:sp>
    </p:spTree>
    <p:extLst>
      <p:ext uri="{BB962C8B-B14F-4D97-AF65-F5344CB8AC3E}">
        <p14:creationId xmlns:p14="http://schemas.microsoft.com/office/powerpoint/2010/main" val="249292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3250" y="3097213"/>
            <a:ext cx="5316538"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smtClean="0">
                <a:solidFill>
                  <a:srgbClr val="FF0000"/>
                </a:solidFill>
                <a:effectLst>
                  <a:outerShdw blurRad="38100" dist="38100" dir="2700000" algn="tl">
                    <a:srgbClr val="C0C0C0"/>
                  </a:outerShdw>
                </a:effectLst>
                <a:latin typeface="Arial Black" panose="020B0A04020102020204" pitchFamily="34" charset="0"/>
              </a:rPr>
              <a:t>Attention</a:t>
            </a:r>
          </a:p>
        </p:txBody>
      </p:sp>
      <p:sp>
        <p:nvSpPr>
          <p:cNvPr id="17411" name="Content Placeholder 2"/>
          <p:cNvSpPr>
            <a:spLocks noGrp="1"/>
          </p:cNvSpPr>
          <p:nvPr>
            <p:ph idx="1"/>
          </p:nvPr>
        </p:nvSpPr>
        <p:spPr>
          <a:xfrm>
            <a:off x="457200" y="1346200"/>
            <a:ext cx="8229600" cy="1725613"/>
          </a:xfrm>
        </p:spPr>
        <p:txBody>
          <a:bodyPr/>
          <a:lstStyle/>
          <a:p>
            <a:r>
              <a:rPr lang="en-US" altLang="en-US" smtClean="0">
                <a:latin typeface="Arial" panose="020B0604020202020204" pitchFamily="34" charset="0"/>
                <a:cs typeface="Arial" panose="020B0604020202020204" pitchFamily="34" charset="0"/>
              </a:rPr>
              <a:t>First,…you must be paying attention to the models behavior (and the consequences of that behavior). </a:t>
            </a:r>
          </a:p>
        </p:txBody>
      </p:sp>
    </p:spTree>
    <p:extLst>
      <p:ext uri="{BB962C8B-B14F-4D97-AF65-F5344CB8AC3E}">
        <p14:creationId xmlns:p14="http://schemas.microsoft.com/office/powerpoint/2010/main" val="1619934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1600200"/>
            <a:ext cx="4613275"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smtClean="0">
                <a:solidFill>
                  <a:srgbClr val="FF0000"/>
                </a:solidFill>
                <a:effectLst>
                  <a:outerShdw blurRad="38100" dist="38100" dir="2700000" algn="tl">
                    <a:srgbClr val="C0C0C0"/>
                  </a:outerShdw>
                </a:effectLst>
                <a:latin typeface="Arial Black" panose="020B0A04020102020204" pitchFamily="34" charset="0"/>
              </a:rPr>
              <a:t>Retention</a:t>
            </a:r>
          </a:p>
        </p:txBody>
      </p:sp>
      <p:sp>
        <p:nvSpPr>
          <p:cNvPr id="19459" name="Content Placeholder 2"/>
          <p:cNvSpPr>
            <a:spLocks noGrp="1"/>
          </p:cNvSpPr>
          <p:nvPr>
            <p:ph idx="1"/>
          </p:nvPr>
        </p:nvSpPr>
        <p:spPr>
          <a:xfrm>
            <a:off x="457200" y="1600200"/>
            <a:ext cx="4384675" cy="4675188"/>
          </a:xfrm>
        </p:spPr>
        <p:txBody>
          <a:bodyPr/>
          <a:lstStyle/>
          <a:p>
            <a:r>
              <a:rPr lang="en-US" altLang="en-US" smtClean="0"/>
              <a:t>Next, …you have to remember what you saw. You must be able to create and store a mental representation in your memory.</a:t>
            </a:r>
          </a:p>
        </p:txBody>
      </p:sp>
    </p:spTree>
    <p:extLst>
      <p:ext uri="{BB962C8B-B14F-4D97-AF65-F5344CB8AC3E}">
        <p14:creationId xmlns:p14="http://schemas.microsoft.com/office/powerpoint/2010/main" val="864745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solidFill>
                  <a:srgbClr val="FF0000"/>
                </a:solidFill>
                <a:effectLst>
                  <a:outerShdw blurRad="38100" dist="38100" dir="2700000" algn="tl">
                    <a:srgbClr val="C0C0C0"/>
                  </a:outerShdw>
                </a:effectLst>
                <a:latin typeface="Arial Black" panose="020B0A04020102020204" pitchFamily="34" charset="0"/>
              </a:rPr>
              <a:t>Reproduction</a:t>
            </a:r>
          </a:p>
        </p:txBody>
      </p:sp>
      <p:pic>
        <p:nvPicPr>
          <p:cNvPr id="20482"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71500" y="1417638"/>
            <a:ext cx="3716338" cy="4978400"/>
          </a:xfrm>
        </p:spPr>
      </p:pic>
      <p:sp>
        <p:nvSpPr>
          <p:cNvPr id="20483" name="TextBox 7"/>
          <p:cNvSpPr txBox="1">
            <a:spLocks noChangeArrowheads="1"/>
          </p:cNvSpPr>
          <p:nvPr/>
        </p:nvSpPr>
        <p:spPr bwMode="auto">
          <a:xfrm>
            <a:off x="4546600" y="1544638"/>
            <a:ext cx="403225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464646"/>
                </a:solidFill>
                <a:latin typeface="Arial" panose="020B0604020202020204" pitchFamily="34" charset="0"/>
                <a:ea typeface="MS PGothic" panose="020B0600070205080204" pitchFamily="34" charset="-128"/>
              </a:defRPr>
            </a:lvl1pPr>
            <a:lvl2pPr marL="742950" indent="-285750">
              <a:defRPr sz="2400">
                <a:solidFill>
                  <a:srgbClr val="464646"/>
                </a:solidFill>
                <a:latin typeface="Arial" panose="020B0604020202020204" pitchFamily="34" charset="0"/>
                <a:ea typeface="MS PGothic" panose="020B0600070205080204" pitchFamily="34" charset="-128"/>
              </a:defRPr>
            </a:lvl2pPr>
            <a:lvl3pPr marL="1143000" indent="-228600">
              <a:defRPr sz="2400">
                <a:solidFill>
                  <a:srgbClr val="464646"/>
                </a:solidFill>
                <a:latin typeface="Arial" panose="020B0604020202020204" pitchFamily="34" charset="0"/>
                <a:ea typeface="MS PGothic" panose="020B0600070205080204" pitchFamily="34" charset="-128"/>
              </a:defRPr>
            </a:lvl3pPr>
            <a:lvl4pPr marL="1600200" indent="-228600">
              <a:defRPr sz="2400">
                <a:solidFill>
                  <a:srgbClr val="464646"/>
                </a:solidFill>
                <a:latin typeface="Arial" panose="020B0604020202020204" pitchFamily="34" charset="0"/>
                <a:ea typeface="MS PGothic" panose="020B0600070205080204" pitchFamily="34" charset="-128"/>
              </a:defRPr>
            </a:lvl4pPr>
            <a:lvl5pPr marL="2057400" indent="-228600">
              <a:defRPr sz="2400">
                <a:solidFill>
                  <a:srgbClr val="464646"/>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464646"/>
                </a:solidFill>
                <a:latin typeface="Arial" panose="020B0604020202020204" pitchFamily="34" charset="0"/>
                <a:ea typeface="MS PGothic" panose="020B0600070205080204" pitchFamily="34" charset="-128"/>
              </a:defRPr>
            </a:lvl9pPr>
          </a:lstStyle>
          <a:p>
            <a:pPr eaLnBrk="1" hangingPunct="1"/>
            <a:r>
              <a:rPr lang="en-US" altLang="en-US"/>
              <a:t>Access the mental representation and change it into overt behavior. </a:t>
            </a:r>
          </a:p>
          <a:p>
            <a:pPr eaLnBrk="1" hangingPunct="1"/>
            <a:endParaRPr lang="en-US" altLang="en-US"/>
          </a:p>
          <a:p>
            <a:pPr eaLnBrk="1" hangingPunct="1"/>
            <a:r>
              <a:rPr lang="en-US" altLang="en-US"/>
              <a:t>Reproduction is easier for some behaviors more than others.</a:t>
            </a:r>
          </a:p>
          <a:p>
            <a:pPr eaLnBrk="1" hangingPunct="1"/>
            <a:endParaRPr lang="en-US" altLang="en-US"/>
          </a:p>
          <a:p>
            <a:pPr eaLnBrk="1" hangingPunct="1"/>
            <a:r>
              <a:rPr lang="en-US" altLang="en-US"/>
              <a:t>For example, few of us can execute a flawless back handspring simply from years of watching the Olympics.</a:t>
            </a:r>
          </a:p>
        </p:txBody>
      </p:sp>
    </p:spTree>
    <p:extLst>
      <p:ext uri="{BB962C8B-B14F-4D97-AF65-F5344CB8AC3E}">
        <p14:creationId xmlns:p14="http://schemas.microsoft.com/office/powerpoint/2010/main" val="785321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solidFill>
                  <a:srgbClr val="FF0000"/>
                </a:solidFill>
                <a:effectLst>
                  <a:outerShdw blurRad="38100" dist="38100" dir="2700000" algn="tl">
                    <a:srgbClr val="C0C0C0"/>
                  </a:outerShdw>
                </a:effectLst>
                <a:latin typeface="Arial Black" panose="020B0A04020102020204" pitchFamily="34" charset="0"/>
              </a:rPr>
              <a:t>Motivation</a:t>
            </a:r>
          </a:p>
        </p:txBody>
      </p:sp>
      <p:sp>
        <p:nvSpPr>
          <p:cNvPr id="22530" name="Content Placeholder 2"/>
          <p:cNvSpPr>
            <a:spLocks noGrp="1"/>
          </p:cNvSpPr>
          <p:nvPr>
            <p:ph idx="1"/>
          </p:nvPr>
        </p:nvSpPr>
        <p:spPr/>
        <p:txBody>
          <a:bodyPr/>
          <a:lstStyle/>
          <a:p>
            <a:r>
              <a:rPr lang="en-US" altLang="en-US" smtClean="0">
                <a:latin typeface="Arial" panose="020B0604020202020204" pitchFamily="34" charset="0"/>
                <a:cs typeface="Arial" panose="020B0604020202020204" pitchFamily="34" charset="0"/>
              </a:rPr>
              <a:t>Now, you must encounter a situation in which you believe your response will be rewarded.</a:t>
            </a:r>
          </a:p>
        </p:txBody>
      </p:sp>
      <p:pic>
        <p:nvPicPr>
          <p:cNvPr id="225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8788" y="2919413"/>
            <a:ext cx="5434012"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33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solidFill>
                  <a:srgbClr val="00B050"/>
                </a:solidFill>
                <a:effectLst>
                  <a:outerShdw blurRad="38100" dist="38100" dir="2700000" algn="tl">
                    <a:srgbClr val="000000">
                      <a:alpha val="43137"/>
                    </a:srgbClr>
                  </a:outerShdw>
                </a:effectLst>
                <a:latin typeface="Arial Black" panose="020B0A04020102020204" pitchFamily="34" charset="0"/>
                <a:ea typeface="+mj-ea"/>
                <a:cs typeface="+mj-cs"/>
                <a:hlinkClick r:id="rId3"/>
              </a:rPr>
              <a:t>The Bobo Doll Studies</a:t>
            </a:r>
            <a:endParaRPr lang="en-US" b="1" dirty="0">
              <a:solidFill>
                <a:srgbClr val="00B050"/>
              </a:solidFill>
              <a:effectLst>
                <a:outerShdw blurRad="38100" dist="38100" dir="2700000" algn="tl">
                  <a:srgbClr val="000000">
                    <a:alpha val="43137"/>
                  </a:srgbClr>
                </a:outerShdw>
              </a:effectLst>
              <a:latin typeface="Arial Black" panose="020B0A04020102020204" pitchFamily="34" charset="0"/>
              <a:ea typeface="+mj-ea"/>
              <a:cs typeface="+mj-cs"/>
            </a:endParaRPr>
          </a:p>
        </p:txBody>
      </p:sp>
      <p:sp>
        <p:nvSpPr>
          <p:cNvPr id="3" name="Content Placeholder 2"/>
          <p:cNvSpPr>
            <a:spLocks noGrp="1"/>
          </p:cNvSpPr>
          <p:nvPr>
            <p:ph idx="1"/>
          </p:nvPr>
        </p:nvSpPr>
        <p:spPr>
          <a:xfrm>
            <a:off x="457200" y="1600200"/>
            <a:ext cx="8229600" cy="4967288"/>
          </a:xfrm>
        </p:spPr>
        <p:txBody>
          <a:bodyPr/>
          <a:lstStyle/>
          <a:p>
            <a:pPr>
              <a:defRPr/>
            </a:pPr>
            <a:r>
              <a:rPr lang="en-US" b="1" u="sng" dirty="0" smtClean="0">
                <a:latin typeface="Arial" panose="020B0604020202020204" pitchFamily="34" charset="0"/>
                <a:ea typeface="+mn-ea"/>
                <a:cs typeface="Arial" panose="020B0604020202020204" pitchFamily="34" charset="0"/>
              </a:rPr>
              <a:t>Study 1:</a:t>
            </a:r>
            <a:r>
              <a:rPr lang="en-US" dirty="0" smtClean="0">
                <a:latin typeface="Arial" panose="020B0604020202020204" pitchFamily="34" charset="0"/>
                <a:ea typeface="+mn-ea"/>
                <a:cs typeface="Arial" panose="020B0604020202020204" pitchFamily="34" charset="0"/>
              </a:rPr>
              <a:t> live models playing roughly with an inflatable clown.</a:t>
            </a:r>
          </a:p>
          <a:p>
            <a:pPr>
              <a:defRPr/>
            </a:pPr>
            <a:endParaRPr lang="en-US" dirty="0" smtClean="0">
              <a:latin typeface="Arial" panose="020B0604020202020204" pitchFamily="34" charset="0"/>
              <a:ea typeface="+mn-ea"/>
              <a:cs typeface="Arial" panose="020B0604020202020204" pitchFamily="34" charset="0"/>
            </a:endParaRPr>
          </a:p>
          <a:p>
            <a:pPr>
              <a:defRPr/>
            </a:pPr>
            <a:r>
              <a:rPr lang="en-US" b="1" u="sng" dirty="0" smtClean="0">
                <a:latin typeface="Arial" panose="020B0604020202020204" pitchFamily="34" charset="0"/>
                <a:ea typeface="+mn-ea"/>
                <a:cs typeface="Arial" panose="020B0604020202020204" pitchFamily="34" charset="0"/>
              </a:rPr>
              <a:t>Study 2:</a:t>
            </a:r>
            <a:r>
              <a:rPr lang="en-US" dirty="0" smtClean="0">
                <a:latin typeface="Arial" panose="020B0604020202020204" pitchFamily="34" charset="0"/>
                <a:ea typeface="+mn-ea"/>
                <a:cs typeface="Arial" panose="020B0604020202020204" pitchFamily="34" charset="0"/>
              </a:rPr>
              <a:t> filmed models playing roughly with inflatable clown.</a:t>
            </a:r>
          </a:p>
          <a:p>
            <a:pPr>
              <a:defRPr/>
            </a:pPr>
            <a:endParaRPr lang="en-US" b="1" dirty="0" smtClean="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a:p>
            <a:pPr>
              <a:defRPr/>
            </a:pPr>
            <a:r>
              <a:rPr lang="en-US" b="1" u="sng" dirty="0" smtClean="0">
                <a:latin typeface="Arial" panose="020B0604020202020204" pitchFamily="34" charset="0"/>
                <a:ea typeface="+mn-ea"/>
                <a:cs typeface="Arial" panose="020B0604020202020204" pitchFamily="34" charset="0"/>
              </a:rPr>
              <a:t>Study 3:</a:t>
            </a:r>
            <a:r>
              <a:rPr lang="en-US" dirty="0" smtClean="0">
                <a:latin typeface="Arial" panose="020B0604020202020204" pitchFamily="34" charset="0"/>
                <a:ea typeface="+mn-ea"/>
                <a:cs typeface="Arial" panose="020B0604020202020204" pitchFamily="34" charset="0"/>
              </a:rPr>
              <a:t> filmed models and changed the consequences that the model received (reinforcement or punishment).</a:t>
            </a:r>
            <a:endParaRPr lang="en-US"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61229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000" smtClean="0">
                <a:solidFill>
                  <a:srgbClr val="FF0000"/>
                </a:solidFill>
                <a:effectLst>
                  <a:outerShdw blurRad="38100" dist="38100" dir="2700000" algn="tl">
                    <a:srgbClr val="C0C0C0"/>
                  </a:outerShdw>
                </a:effectLst>
                <a:latin typeface="Arial Black" panose="020B0A04020102020204" pitchFamily="34" charset="0"/>
              </a:rPr>
              <a:t>Mean Imitative Aggression Scores for Children</a:t>
            </a:r>
          </a:p>
        </p:txBody>
      </p:sp>
      <p:graphicFrame>
        <p:nvGraphicFramePr>
          <p:cNvPr id="25602" name="Content Placeholder 3"/>
          <p:cNvGraphicFramePr>
            <a:graphicFrameLocks noGrp="1"/>
          </p:cNvGraphicFramePr>
          <p:nvPr>
            <p:ph idx="1"/>
          </p:nvPr>
        </p:nvGraphicFramePr>
        <p:xfrm>
          <a:off x="406400" y="1716088"/>
          <a:ext cx="8331200" cy="4486275"/>
        </p:xfrm>
        <a:graphic>
          <a:graphicData uri="http://schemas.openxmlformats.org/presentationml/2006/ole">
            <mc:AlternateContent xmlns:mc="http://schemas.openxmlformats.org/markup-compatibility/2006">
              <mc:Choice xmlns:v="urn:schemas-microsoft-com:vml" Requires="v">
                <p:oleObj spid="_x0000_s1026" name="Chart" r:id="rId5" imgW="8340051" imgH="4493141" progId="Excel.Chart.8">
                  <p:embed/>
                </p:oleObj>
              </mc:Choice>
              <mc:Fallback>
                <p:oleObj name="Chart" r:id="rId5" imgW="8340051" imgH="4493141" progId="Excel.Chart.8">
                  <p:embed/>
                  <p:pic>
                    <p:nvPicPr>
                      <p:cNvPr id="0" name=""/>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00" y="1716088"/>
                        <a:ext cx="83312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787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altLang="en-US" smtClean="0">
                <a:solidFill>
                  <a:srgbClr val="FF0000"/>
                </a:solidFill>
                <a:effectLst>
                  <a:outerShdw blurRad="38100" dist="38100" dir="2700000" algn="tl">
                    <a:srgbClr val="C0C0C0"/>
                  </a:outerShdw>
                </a:effectLst>
                <a:latin typeface="Arial Black" panose="020B0A04020102020204" pitchFamily="34" charset="0"/>
              </a:rPr>
              <a:t>Media Violence &amp; Aggression</a:t>
            </a:r>
          </a:p>
        </p:txBody>
      </p:sp>
      <p:sp>
        <p:nvSpPr>
          <p:cNvPr id="27650" name="Content Placeholder 2"/>
          <p:cNvSpPr>
            <a:spLocks noGrp="1"/>
          </p:cNvSpPr>
          <p:nvPr>
            <p:ph idx="1"/>
          </p:nvPr>
        </p:nvSpPr>
        <p:spPr>
          <a:xfrm>
            <a:off x="457200" y="1346200"/>
            <a:ext cx="8229600" cy="5511800"/>
          </a:xfrm>
        </p:spPr>
        <p:txBody>
          <a:bodyPr>
            <a:normAutofit lnSpcReduction="10000"/>
          </a:bodyPr>
          <a:lstStyle/>
          <a:p>
            <a:r>
              <a:rPr lang="en-US" altLang="en-US" sz="2800" smtClean="0">
                <a:latin typeface="Arial" panose="020B0604020202020204" pitchFamily="34" charset="0"/>
                <a:cs typeface="Arial" panose="020B0604020202020204" pitchFamily="34" charset="0"/>
              </a:rPr>
              <a:t>Exposure to media violence increases the likelihood of physical and verbal aggression, aggressive thoughts, and aggressive emotions.</a:t>
            </a:r>
          </a:p>
          <a:p>
            <a:endParaRPr lang="en-US" altLang="en-US" sz="2800" smtClean="0">
              <a:latin typeface="Arial" panose="020B0604020202020204" pitchFamily="34" charset="0"/>
              <a:cs typeface="Arial" panose="020B0604020202020204" pitchFamily="34" charset="0"/>
            </a:endParaRPr>
          </a:p>
          <a:p>
            <a:r>
              <a:rPr lang="en-US" altLang="en-US" sz="2800" smtClean="0">
                <a:latin typeface="Arial" panose="020B0604020202020204" pitchFamily="34" charset="0"/>
                <a:cs typeface="Arial" panose="020B0604020202020204" pitchFamily="34" charset="0"/>
              </a:rPr>
              <a:t>A problem of desensitization…muted reaction to real violence (e.g., Carnagey et al., 2007 found decreased reaction to violence after playing violent video games).</a:t>
            </a:r>
          </a:p>
          <a:p>
            <a:endParaRPr lang="en-US" altLang="en-US" sz="2800" smtClean="0">
              <a:latin typeface="Arial" panose="020B0604020202020204" pitchFamily="34" charset="0"/>
              <a:cs typeface="Arial" panose="020B0604020202020204" pitchFamily="34" charset="0"/>
            </a:endParaRPr>
          </a:p>
          <a:p>
            <a:r>
              <a:rPr lang="ja-JP" altLang="en-US" sz="2800" smtClean="0">
                <a:latin typeface="Arial" panose="020B0604020202020204" pitchFamily="34" charset="0"/>
                <a:cs typeface="Arial" panose="020B0604020202020204" pitchFamily="34" charset="0"/>
              </a:rPr>
              <a:t>“</a:t>
            </a:r>
            <a:r>
              <a:rPr lang="en-US" altLang="ja-JP" sz="2800" smtClean="0">
                <a:latin typeface="Arial" panose="020B0604020202020204" pitchFamily="34" charset="0"/>
                <a:cs typeface="Arial" panose="020B0604020202020204" pitchFamily="34" charset="0"/>
              </a:rPr>
              <a:t>Numbing effect</a:t>
            </a:r>
            <a:r>
              <a:rPr lang="ja-JP" altLang="en-US" sz="2800" smtClean="0">
                <a:latin typeface="Arial" panose="020B0604020202020204" pitchFamily="34" charset="0"/>
                <a:cs typeface="Arial" panose="020B0604020202020204" pitchFamily="34" charset="0"/>
              </a:rPr>
              <a:t>”</a:t>
            </a:r>
            <a:r>
              <a:rPr lang="en-US" altLang="ja-JP" sz="2800" smtClean="0">
                <a:latin typeface="Arial" panose="020B0604020202020204" pitchFamily="34" charset="0"/>
                <a:cs typeface="Arial" panose="020B0604020202020204" pitchFamily="34" charset="0"/>
              </a:rPr>
              <a:t>…individuals who played violent games were less likely to help an </a:t>
            </a:r>
            <a:r>
              <a:rPr lang="ja-JP" altLang="en-US" sz="2800" smtClean="0">
                <a:latin typeface="Arial" panose="020B0604020202020204" pitchFamily="34" charset="0"/>
                <a:cs typeface="Arial" panose="020B0604020202020204" pitchFamily="34" charset="0"/>
              </a:rPr>
              <a:t>“</a:t>
            </a:r>
            <a:r>
              <a:rPr lang="en-US" altLang="ja-JP" sz="2800" smtClean="0">
                <a:latin typeface="Arial" panose="020B0604020202020204" pitchFamily="34" charset="0"/>
                <a:cs typeface="Arial" panose="020B0604020202020204" pitchFamily="34" charset="0"/>
              </a:rPr>
              <a:t>injured victim.</a:t>
            </a:r>
            <a:r>
              <a:rPr lang="ja-JP" altLang="en-US" sz="2800" smtClean="0">
                <a:latin typeface="Arial" panose="020B0604020202020204" pitchFamily="34" charset="0"/>
                <a:cs typeface="Arial" panose="020B0604020202020204" pitchFamily="34" charset="0"/>
              </a:rPr>
              <a:t>”</a:t>
            </a:r>
            <a:r>
              <a:rPr lang="en-US" altLang="ja-JP" sz="2800" smtClean="0">
                <a:latin typeface="Arial" panose="020B0604020202020204" pitchFamily="34" charset="0"/>
                <a:cs typeface="Arial" panose="020B0604020202020204" pitchFamily="34" charset="0"/>
              </a:rPr>
              <a:t> (Bushman &amp; Anderson, 2009)</a:t>
            </a:r>
            <a:endParaRPr lang="en-US" altLang="en-US" sz="280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6297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6075" y="3213100"/>
            <a:ext cx="3221038" cy="2139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latin typeface="Arial" panose="020B0604020202020204" pitchFamily="34" charset="0"/>
                <a:cs typeface="Arial" panose="020B0604020202020204" pitchFamily="34" charset="0"/>
              </a:rPr>
              <a:t>High Exposure to Media Violence</a:t>
            </a:r>
          </a:p>
        </p:txBody>
      </p:sp>
      <p:sp>
        <p:nvSpPr>
          <p:cNvPr id="5" name="Oval 4"/>
          <p:cNvSpPr/>
          <p:nvPr/>
        </p:nvSpPr>
        <p:spPr>
          <a:xfrm>
            <a:off x="2393950" y="374650"/>
            <a:ext cx="4259263" cy="2541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latin typeface="Arial" panose="020B0604020202020204" pitchFamily="34" charset="0"/>
                <a:cs typeface="Arial" panose="020B0604020202020204" pitchFamily="34" charset="0"/>
              </a:rPr>
              <a:t>Genetic predisposition to aggressiveness</a:t>
            </a:r>
          </a:p>
        </p:txBody>
      </p:sp>
      <p:sp>
        <p:nvSpPr>
          <p:cNvPr id="6" name="Oval 5"/>
          <p:cNvSpPr/>
          <p:nvPr/>
        </p:nvSpPr>
        <p:spPr>
          <a:xfrm>
            <a:off x="5132388" y="3300413"/>
            <a:ext cx="3832225" cy="1966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latin typeface="Arial" panose="020B0604020202020204" pitchFamily="34" charset="0"/>
                <a:cs typeface="Arial" panose="020B0604020202020204" pitchFamily="34" charset="0"/>
              </a:rPr>
              <a:t>High Aggressiveness</a:t>
            </a:r>
          </a:p>
        </p:txBody>
      </p:sp>
      <p:cxnSp>
        <p:nvCxnSpPr>
          <p:cNvPr id="10" name="Elbow Connector 9"/>
          <p:cNvCxnSpPr/>
          <p:nvPr/>
        </p:nvCxnSpPr>
        <p:spPr>
          <a:xfrm>
            <a:off x="6399213" y="1517650"/>
            <a:ext cx="723900" cy="153511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1466056" y="1870870"/>
            <a:ext cx="1482725" cy="881062"/>
          </a:xfrm>
          <a:prstGeom prst="bentConnector3">
            <a:avLst>
              <a:gd name="adj1" fmla="val -609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757613" y="3865563"/>
            <a:ext cx="1374775" cy="15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567113" y="4446588"/>
            <a:ext cx="1311275" cy="222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806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rry\AppData\Local\Microsoft\Windows\Temporary Internet Files\Content.IE5\1DCTTXDG\MP900407565[1].jpg"/>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0" y="0"/>
            <a:ext cx="9144000" cy="6858000"/>
          </a:xfrm>
          <a:prstGeom prst="rect">
            <a:avLst/>
          </a:prstGeom>
          <a:ln w="76200">
            <a:noFill/>
          </a:ln>
          <a:effectLst>
            <a:outerShdw blurRad="50800" dist="38100" dir="5400000" algn="t" rotWithShape="0">
              <a:prstClr val="black">
                <a:alpha val="40000"/>
              </a:prstClr>
            </a:outerShdw>
          </a:effectLst>
        </p:spPr>
      </p:pic>
      <p:sp>
        <p:nvSpPr>
          <p:cNvPr id="12" name="TextBox 11"/>
          <p:cNvSpPr txBox="1">
            <a:spLocks noChangeArrowheads="1"/>
          </p:cNvSpPr>
          <p:nvPr/>
        </p:nvSpPr>
        <p:spPr bwMode="auto">
          <a:xfrm>
            <a:off x="180975" y="1231900"/>
            <a:ext cx="50165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2800"/>
              </a:lnSpc>
              <a:spcBef>
                <a:spcPct val="20000"/>
              </a:spcBef>
              <a:spcAft>
                <a:spcPts val="600"/>
              </a:spcAft>
              <a:buFont typeface="+mj-lt" charset="0"/>
              <a:buNone/>
            </a:pPr>
            <a:r>
              <a:rPr lang="en-US" sz="2800">
                <a:latin typeface="Calibri" charset="0"/>
              </a:rPr>
              <a:t>How it works: after repeated exposure to two stimuli occurring in sequence, we associate those stimuli with each other. </a:t>
            </a:r>
          </a:p>
          <a:p>
            <a:pPr eaLnBrk="1" hangingPunct="1">
              <a:lnSpc>
                <a:spcPts val="2800"/>
              </a:lnSpc>
              <a:spcBef>
                <a:spcPct val="20000"/>
              </a:spcBef>
              <a:spcAft>
                <a:spcPts val="600"/>
              </a:spcAft>
              <a:buFont typeface="+mj-lt" charset="0"/>
              <a:buNone/>
            </a:pPr>
            <a:r>
              <a:rPr lang="en-US" sz="2800">
                <a:latin typeface="Calibri" charset="0"/>
              </a:rPr>
              <a:t>Result: our natural response to one stimulus now can be triggered by the new, predictive stimulus.</a:t>
            </a:r>
          </a:p>
        </p:txBody>
      </p:sp>
      <p:sp>
        <p:nvSpPr>
          <p:cNvPr id="15364" name="TextBox 18"/>
          <p:cNvSpPr txBox="1">
            <a:spLocks noChangeArrowheads="1"/>
          </p:cNvSpPr>
          <p:nvPr/>
        </p:nvSpPr>
        <p:spPr bwMode="auto">
          <a:xfrm>
            <a:off x="95250" y="96838"/>
            <a:ext cx="649446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4000"/>
              </a:lnSpc>
            </a:pPr>
            <a:r>
              <a:rPr lang="en-US" sz="3200" b="1" i="1">
                <a:solidFill>
                  <a:srgbClr val="A0366C"/>
                </a:solidFill>
                <a:latin typeface="Calibri" charset="0"/>
              </a:rPr>
              <a:t>Associative Learning: </a:t>
            </a:r>
          </a:p>
          <a:p>
            <a:pPr eaLnBrk="1" hangingPunct="1">
              <a:lnSpc>
                <a:spcPts val="4000"/>
              </a:lnSpc>
            </a:pPr>
            <a:r>
              <a:rPr lang="en-US" sz="4400" b="1">
                <a:solidFill>
                  <a:srgbClr val="A0366C"/>
                </a:solidFill>
                <a:latin typeface="Calibri" charset="0"/>
              </a:rPr>
              <a:t>Classical Conditioning</a:t>
            </a:r>
          </a:p>
        </p:txBody>
      </p:sp>
      <p:sp>
        <p:nvSpPr>
          <p:cNvPr id="20" name="Rounded Rectangle 19"/>
          <p:cNvSpPr>
            <a:spLocks noChangeArrowheads="1"/>
          </p:cNvSpPr>
          <p:nvPr/>
        </p:nvSpPr>
        <p:spPr bwMode="auto">
          <a:xfrm>
            <a:off x="5210175" y="2493963"/>
            <a:ext cx="3784600" cy="1449387"/>
          </a:xfrm>
          <a:prstGeom prst="roundRect">
            <a:avLst>
              <a:gd name="adj" fmla="val 16667"/>
            </a:avLst>
          </a:pr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lvl="1">
              <a:lnSpc>
                <a:spcPts val="2800"/>
              </a:lnSpc>
              <a:spcBef>
                <a:spcPct val="20000"/>
              </a:spcBef>
            </a:pPr>
            <a:r>
              <a:rPr lang="en-US" sz="2800">
                <a:solidFill>
                  <a:srgbClr val="F8F6E3"/>
                </a:solidFill>
                <a:latin typeface="Calibri" charset="0"/>
              </a:rPr>
              <a:t>Here, our response to thunder becomes associated with lightning.</a:t>
            </a:r>
          </a:p>
        </p:txBody>
      </p:sp>
      <p:sp>
        <p:nvSpPr>
          <p:cNvPr id="21" name="TextBox 20"/>
          <p:cNvSpPr txBox="1">
            <a:spLocks noChangeArrowheads="1"/>
          </p:cNvSpPr>
          <p:nvPr/>
        </p:nvSpPr>
        <p:spPr bwMode="auto">
          <a:xfrm>
            <a:off x="5926138" y="547688"/>
            <a:ext cx="226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a:latin typeface="Calibri" charset="0"/>
              </a:rPr>
              <a:t>Stimulus 1: See lightning</a:t>
            </a:r>
          </a:p>
        </p:txBody>
      </p:sp>
      <p:sp>
        <p:nvSpPr>
          <p:cNvPr id="22" name="TextBox 21"/>
          <p:cNvSpPr txBox="1">
            <a:spLocks noChangeArrowheads="1"/>
          </p:cNvSpPr>
          <p:nvPr/>
        </p:nvSpPr>
        <p:spPr bwMode="auto">
          <a:xfrm>
            <a:off x="5930900" y="1466850"/>
            <a:ext cx="226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a:latin typeface="Calibri" charset="0"/>
              </a:rPr>
              <a:t>Stimulus 2: Hear thunder</a:t>
            </a:r>
          </a:p>
        </p:txBody>
      </p:sp>
      <p:sp>
        <p:nvSpPr>
          <p:cNvPr id="11" name="TextBox 10"/>
          <p:cNvSpPr txBox="1">
            <a:spLocks noChangeArrowheads="1"/>
          </p:cNvSpPr>
          <p:nvPr/>
        </p:nvSpPr>
        <p:spPr bwMode="auto">
          <a:xfrm>
            <a:off x="180975" y="4691063"/>
            <a:ext cx="502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i="1">
                <a:latin typeface="Calibri" charset="0"/>
              </a:rPr>
              <a:t>After Repetition</a:t>
            </a:r>
          </a:p>
        </p:txBody>
      </p:sp>
      <p:sp>
        <p:nvSpPr>
          <p:cNvPr id="23" name="TextBox 22"/>
          <p:cNvSpPr txBox="1">
            <a:spLocks noChangeArrowheads="1"/>
          </p:cNvSpPr>
          <p:nvPr/>
        </p:nvSpPr>
        <p:spPr bwMode="auto">
          <a:xfrm>
            <a:off x="188913" y="5153025"/>
            <a:ext cx="5016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a:latin typeface="Calibri" charset="0"/>
              </a:rPr>
              <a:t>Stimulus: See lightning</a:t>
            </a:r>
            <a:endParaRPr lang="en-US" sz="2400">
              <a:solidFill>
                <a:schemeClr val="bg1"/>
              </a:solidFill>
              <a:latin typeface="Adobe Fan Heiti Std B" charset="0"/>
            </a:endParaRPr>
          </a:p>
        </p:txBody>
      </p:sp>
      <p:pic>
        <p:nvPicPr>
          <p:cNvPr id="28" name="Picture 27" descr="loud no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4638" y="4264025"/>
            <a:ext cx="3422650" cy="228123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a:off x="193675" y="5611813"/>
            <a:ext cx="5008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a:latin typeface="Calibri" charset="0"/>
              </a:rPr>
              <a:t>Response: Cover ears to avoid sound</a:t>
            </a:r>
          </a:p>
        </p:txBody>
      </p:sp>
    </p:spTree>
    <p:extLst>
      <p:ext uri="{BB962C8B-B14F-4D97-AF65-F5344CB8AC3E}">
        <p14:creationId xmlns:p14="http://schemas.microsoft.com/office/powerpoint/2010/main" val="19948131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erry\AppData\Local\Microsoft\Windows\Temporary Internet Files\Content.IE5\1DCTTXDG\MP900407565[1].jpg"/>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0" y="0"/>
            <a:ext cx="9144000" cy="6858000"/>
          </a:xfrm>
          <a:prstGeom prst="rect">
            <a:avLst/>
          </a:prstGeom>
          <a:ln w="76200">
            <a:noFill/>
          </a:ln>
          <a:effectLst>
            <a:outerShdw blurRad="50800" dist="38100" dir="5400000" algn="t" rotWithShape="0">
              <a:prstClr val="black">
                <a:alpha val="40000"/>
              </a:prstClr>
            </a:outerShdw>
          </a:effectLst>
        </p:spPr>
      </p:pic>
      <p:sp>
        <p:nvSpPr>
          <p:cNvPr id="12" name="TextBox 11"/>
          <p:cNvSpPr txBox="1">
            <a:spLocks noChangeArrowheads="1"/>
          </p:cNvSpPr>
          <p:nvPr/>
        </p:nvSpPr>
        <p:spPr bwMode="auto">
          <a:xfrm>
            <a:off x="180975" y="1231900"/>
            <a:ext cx="50165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2800"/>
              </a:lnSpc>
              <a:spcBef>
                <a:spcPct val="20000"/>
              </a:spcBef>
              <a:spcAft>
                <a:spcPts val="600"/>
              </a:spcAft>
              <a:buFont typeface="+mj-lt" charset="0"/>
              <a:buNone/>
            </a:pPr>
            <a:r>
              <a:rPr lang="en-US" sz="2800">
                <a:latin typeface="Calibri" charset="0"/>
              </a:rPr>
              <a:t>How it works: after repeated exposure to two stimuli occurring in sequence, we associate those stimuli with each other. </a:t>
            </a:r>
          </a:p>
          <a:p>
            <a:pPr eaLnBrk="1" hangingPunct="1">
              <a:lnSpc>
                <a:spcPts val="2800"/>
              </a:lnSpc>
              <a:spcBef>
                <a:spcPct val="20000"/>
              </a:spcBef>
              <a:spcAft>
                <a:spcPts val="600"/>
              </a:spcAft>
              <a:buFont typeface="+mj-lt" charset="0"/>
              <a:buNone/>
            </a:pPr>
            <a:r>
              <a:rPr lang="en-US" sz="2800">
                <a:latin typeface="Calibri" charset="0"/>
              </a:rPr>
              <a:t>Result: our natural response to one stimulus now can be triggered by the new, predictive stimulus.</a:t>
            </a:r>
          </a:p>
        </p:txBody>
      </p:sp>
      <p:sp>
        <p:nvSpPr>
          <p:cNvPr id="15364" name="TextBox 18"/>
          <p:cNvSpPr txBox="1">
            <a:spLocks noChangeArrowheads="1"/>
          </p:cNvSpPr>
          <p:nvPr/>
        </p:nvSpPr>
        <p:spPr bwMode="auto">
          <a:xfrm>
            <a:off x="95250" y="96838"/>
            <a:ext cx="649446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ts val="4000"/>
              </a:lnSpc>
            </a:pPr>
            <a:r>
              <a:rPr lang="en-US" sz="3200" b="1" i="1">
                <a:solidFill>
                  <a:srgbClr val="A0366C"/>
                </a:solidFill>
                <a:latin typeface="Calibri" charset="0"/>
              </a:rPr>
              <a:t>Associative Learning: </a:t>
            </a:r>
          </a:p>
          <a:p>
            <a:pPr eaLnBrk="1" hangingPunct="1">
              <a:lnSpc>
                <a:spcPts val="4000"/>
              </a:lnSpc>
            </a:pPr>
            <a:r>
              <a:rPr lang="en-US" sz="4400" b="1">
                <a:solidFill>
                  <a:srgbClr val="A0366C"/>
                </a:solidFill>
                <a:latin typeface="Calibri" charset="0"/>
              </a:rPr>
              <a:t>Classical Conditioning</a:t>
            </a:r>
          </a:p>
        </p:txBody>
      </p:sp>
      <p:sp>
        <p:nvSpPr>
          <p:cNvPr id="20" name="Rounded Rectangle 19"/>
          <p:cNvSpPr>
            <a:spLocks noChangeArrowheads="1"/>
          </p:cNvSpPr>
          <p:nvPr/>
        </p:nvSpPr>
        <p:spPr bwMode="auto">
          <a:xfrm>
            <a:off x="5210175" y="2493963"/>
            <a:ext cx="3784600" cy="1449387"/>
          </a:xfrm>
          <a:prstGeom prst="roundRect">
            <a:avLst>
              <a:gd name="adj" fmla="val 16667"/>
            </a:avLst>
          </a:pr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lvl="1">
              <a:lnSpc>
                <a:spcPts val="2800"/>
              </a:lnSpc>
              <a:spcBef>
                <a:spcPct val="20000"/>
              </a:spcBef>
            </a:pPr>
            <a:r>
              <a:rPr lang="en-US" sz="2400" dirty="0">
                <a:solidFill>
                  <a:srgbClr val="F8F6E3"/>
                </a:solidFill>
                <a:latin typeface="Calibri" charset="0"/>
              </a:rPr>
              <a:t>Here, our response to </a:t>
            </a:r>
            <a:r>
              <a:rPr lang="en-US" sz="2400" dirty="0" smtClean="0">
                <a:solidFill>
                  <a:srgbClr val="F8F6E3"/>
                </a:solidFill>
                <a:latin typeface="Calibri" charset="0"/>
              </a:rPr>
              <a:t>a car approaching </a:t>
            </a:r>
            <a:r>
              <a:rPr lang="en-US" sz="2400" dirty="0">
                <a:solidFill>
                  <a:srgbClr val="F8F6E3"/>
                </a:solidFill>
                <a:latin typeface="Calibri" charset="0"/>
              </a:rPr>
              <a:t>becomes associated with </a:t>
            </a:r>
            <a:r>
              <a:rPr lang="en-US" sz="2400" dirty="0" smtClean="0">
                <a:solidFill>
                  <a:srgbClr val="F8F6E3"/>
                </a:solidFill>
                <a:latin typeface="Calibri" charset="0"/>
              </a:rPr>
              <a:t>the sound of a horn honking .</a:t>
            </a:r>
            <a:endParaRPr lang="en-US" sz="2400" dirty="0">
              <a:solidFill>
                <a:srgbClr val="F8F6E3"/>
              </a:solidFill>
              <a:latin typeface="Calibri" charset="0"/>
            </a:endParaRPr>
          </a:p>
        </p:txBody>
      </p:sp>
      <p:sp>
        <p:nvSpPr>
          <p:cNvPr id="21" name="TextBox 20"/>
          <p:cNvSpPr txBox="1">
            <a:spLocks noChangeArrowheads="1"/>
          </p:cNvSpPr>
          <p:nvPr/>
        </p:nvSpPr>
        <p:spPr bwMode="auto">
          <a:xfrm>
            <a:off x="5926138" y="253992"/>
            <a:ext cx="226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dirty="0">
                <a:latin typeface="Calibri" charset="0"/>
              </a:rPr>
              <a:t>Stimulus </a:t>
            </a:r>
            <a:r>
              <a:rPr lang="en-US" sz="2400" b="1" dirty="0" smtClean="0">
                <a:latin typeface="Calibri" charset="0"/>
              </a:rPr>
              <a:t>1: Approaching car</a:t>
            </a:r>
            <a:endParaRPr lang="en-US" sz="2400" b="1" dirty="0">
              <a:latin typeface="Calibri" charset="0"/>
            </a:endParaRPr>
          </a:p>
        </p:txBody>
      </p:sp>
      <p:sp>
        <p:nvSpPr>
          <p:cNvPr id="22" name="TextBox 21"/>
          <p:cNvSpPr txBox="1">
            <a:spLocks noChangeArrowheads="1"/>
          </p:cNvSpPr>
          <p:nvPr/>
        </p:nvSpPr>
        <p:spPr bwMode="auto">
          <a:xfrm>
            <a:off x="5930900" y="1466850"/>
            <a:ext cx="226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dirty="0">
                <a:latin typeface="Calibri" charset="0"/>
              </a:rPr>
              <a:t>Stimulus 2: Hear  </a:t>
            </a:r>
            <a:r>
              <a:rPr lang="en-US" sz="2400" b="1" dirty="0" smtClean="0">
                <a:latin typeface="Calibri" charset="0"/>
              </a:rPr>
              <a:t>BEEP</a:t>
            </a:r>
            <a:endParaRPr lang="en-US" sz="2400" b="1" dirty="0">
              <a:latin typeface="Calibri" charset="0"/>
            </a:endParaRPr>
          </a:p>
        </p:txBody>
      </p:sp>
      <p:sp>
        <p:nvSpPr>
          <p:cNvPr id="11" name="TextBox 10"/>
          <p:cNvSpPr txBox="1">
            <a:spLocks noChangeArrowheads="1"/>
          </p:cNvSpPr>
          <p:nvPr/>
        </p:nvSpPr>
        <p:spPr bwMode="auto">
          <a:xfrm>
            <a:off x="180975" y="4691063"/>
            <a:ext cx="502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i="1">
                <a:latin typeface="Calibri" charset="0"/>
              </a:rPr>
              <a:t>After Repetition</a:t>
            </a:r>
          </a:p>
        </p:txBody>
      </p:sp>
      <p:sp>
        <p:nvSpPr>
          <p:cNvPr id="23" name="TextBox 22"/>
          <p:cNvSpPr txBox="1">
            <a:spLocks noChangeArrowheads="1"/>
          </p:cNvSpPr>
          <p:nvPr/>
        </p:nvSpPr>
        <p:spPr bwMode="auto">
          <a:xfrm>
            <a:off x="188913" y="5153025"/>
            <a:ext cx="5016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dirty="0">
                <a:latin typeface="Calibri" charset="0"/>
              </a:rPr>
              <a:t>Stimulus: </a:t>
            </a:r>
            <a:r>
              <a:rPr lang="en-US" sz="2400" b="1" dirty="0" smtClean="0">
                <a:latin typeface="Calibri" charset="0"/>
              </a:rPr>
              <a:t>Hear BEEP</a:t>
            </a:r>
            <a:endParaRPr lang="en-US" sz="2400" dirty="0">
              <a:solidFill>
                <a:schemeClr val="bg1"/>
              </a:solidFill>
              <a:latin typeface="Adobe Fan Heiti Std B" charset="0"/>
            </a:endParaRPr>
          </a:p>
        </p:txBody>
      </p:sp>
      <p:sp>
        <p:nvSpPr>
          <p:cNvPr id="24" name="TextBox 23"/>
          <p:cNvSpPr txBox="1">
            <a:spLocks noChangeArrowheads="1"/>
          </p:cNvSpPr>
          <p:nvPr/>
        </p:nvSpPr>
        <p:spPr bwMode="auto">
          <a:xfrm>
            <a:off x="193675" y="5611813"/>
            <a:ext cx="50085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dirty="0">
                <a:latin typeface="Calibri" charset="0"/>
              </a:rPr>
              <a:t>Response: </a:t>
            </a:r>
            <a:r>
              <a:rPr lang="en-US" sz="2400" b="1" dirty="0" smtClean="0">
                <a:latin typeface="Calibri" charset="0"/>
              </a:rPr>
              <a:t>Alarmed; step out of the way</a:t>
            </a:r>
            <a:endParaRPr lang="en-US" sz="2400" b="1" dirty="0">
              <a:latin typeface="Calibri" charset="0"/>
            </a:endParaRPr>
          </a:p>
        </p:txBody>
      </p:sp>
      <p:pic>
        <p:nvPicPr>
          <p:cNvPr id="2" name="Picture 1" descr="ru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64" y="4495800"/>
            <a:ext cx="3810000" cy="2133600"/>
          </a:xfrm>
          <a:prstGeom prst="rect">
            <a:avLst/>
          </a:prstGeom>
        </p:spPr>
      </p:pic>
    </p:spTree>
    <p:extLst>
      <p:ext uri="{BB962C8B-B14F-4D97-AF65-F5344CB8AC3E}">
        <p14:creationId xmlns:p14="http://schemas.microsoft.com/office/powerpoint/2010/main" val="30145668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descr="dog.jpg"/>
          <p:cNvPicPr>
            <a:picLocks noChangeAspect="1"/>
          </p:cNvPicPr>
          <p:nvPr/>
        </p:nvPicPr>
        <p:blipFill>
          <a:blip r:embed="rId3">
            <a:extLst>
              <a:ext uri="{28A0092B-C50C-407E-A947-70E740481C1C}">
                <a14:useLocalDpi xmlns:a14="http://schemas.microsoft.com/office/drawing/2010/main" val="0"/>
              </a:ext>
            </a:extLst>
          </a:blip>
          <a:srcRect l="15021" r="-15021" b="23369"/>
          <a:stretch>
            <a:fillRect/>
          </a:stretch>
        </p:blipFill>
        <p:spPr bwMode="auto">
          <a:xfrm>
            <a:off x="4618038" y="714375"/>
            <a:ext cx="5326062"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a:xfrm>
            <a:off x="0" y="0"/>
            <a:ext cx="9144000" cy="1143000"/>
          </a:xfrm>
          <a:solidFill>
            <a:srgbClr val="A0366C"/>
          </a:solidFill>
        </p:spPr>
        <p:txBody>
          <a:bodyPr lIns="274320"/>
          <a:lstStyle/>
          <a:p>
            <a:pPr algn="l" eaLnBrk="1" hangingPunct="1">
              <a:lnSpc>
                <a:spcPts val="4200"/>
              </a:lnSpc>
            </a:pPr>
            <a:r>
              <a:rPr lang="en-US" b="1">
                <a:solidFill>
                  <a:srgbClr val="F8F6E3"/>
                </a:solidFill>
                <a:latin typeface="Calibri" charset="0"/>
              </a:rPr>
              <a:t>Ivan Pavlov</a:t>
            </a:r>
            <a:r>
              <a:rPr lang="ja-JP" altLang="en-US" b="1">
                <a:solidFill>
                  <a:srgbClr val="F8F6E3"/>
                </a:solidFill>
                <a:latin typeface="Calibri" charset="0"/>
              </a:rPr>
              <a:t>’</a:t>
            </a:r>
            <a:r>
              <a:rPr lang="en-US" b="1">
                <a:solidFill>
                  <a:srgbClr val="F8F6E3"/>
                </a:solidFill>
                <a:latin typeface="Calibri" charset="0"/>
              </a:rPr>
              <a:t>s Discovery</a:t>
            </a:r>
          </a:p>
        </p:txBody>
      </p:sp>
      <p:sp>
        <p:nvSpPr>
          <p:cNvPr id="3" name="Content Placeholder 2"/>
          <p:cNvSpPr>
            <a:spLocks noGrp="1"/>
          </p:cNvSpPr>
          <p:nvPr>
            <p:ph idx="1"/>
          </p:nvPr>
        </p:nvSpPr>
        <p:spPr>
          <a:xfrm>
            <a:off x="457200" y="1371600"/>
            <a:ext cx="4618038" cy="4754563"/>
          </a:xfrm>
        </p:spPr>
        <p:txBody>
          <a:bodyPr>
            <a:normAutofit/>
          </a:bodyPr>
          <a:lstStyle/>
          <a:p>
            <a:pPr marL="0" indent="0" eaLnBrk="1" hangingPunct="1">
              <a:lnSpc>
                <a:spcPts val="2800"/>
              </a:lnSpc>
              <a:spcAft>
                <a:spcPts val="600"/>
              </a:spcAft>
              <a:buFont typeface="Arial" charset="0"/>
              <a:buNone/>
            </a:pPr>
            <a:r>
              <a:rPr lang="en-US" sz="2800">
                <a:latin typeface="Calibri" charset="0"/>
              </a:rPr>
              <a:t>While studying salivation in dogs, Ivan Pavlov found that salivation from eating food was eventually triggered by what should have been </a:t>
            </a:r>
            <a:r>
              <a:rPr lang="en-US" sz="2800" b="1">
                <a:latin typeface="Calibri" charset="0"/>
              </a:rPr>
              <a:t>neutral stimuli </a:t>
            </a:r>
            <a:r>
              <a:rPr lang="en-US" sz="2800">
                <a:latin typeface="Calibri" charset="0"/>
              </a:rPr>
              <a:t>such as: </a:t>
            </a:r>
          </a:p>
          <a:p>
            <a:pPr lvl="1" eaLnBrk="1" hangingPunct="1">
              <a:buFont typeface="Wingdings" charset="0"/>
              <a:buChar char="§"/>
            </a:pPr>
            <a:r>
              <a:rPr lang="en-US">
                <a:latin typeface="Calibri" charset="0"/>
              </a:rPr>
              <a:t>just seeing the food.</a:t>
            </a:r>
          </a:p>
          <a:p>
            <a:pPr lvl="1" eaLnBrk="1" hangingPunct="1">
              <a:buFont typeface="Wingdings" charset="0"/>
              <a:buChar char="§"/>
            </a:pPr>
            <a:r>
              <a:rPr lang="en-US">
                <a:latin typeface="Calibri" charset="0"/>
              </a:rPr>
              <a:t>seeing the dish. </a:t>
            </a:r>
          </a:p>
          <a:p>
            <a:pPr lvl="1" eaLnBrk="1" hangingPunct="1">
              <a:buFont typeface="Wingdings" charset="0"/>
              <a:buChar char="§"/>
            </a:pPr>
            <a:r>
              <a:rPr lang="en-US">
                <a:latin typeface="Calibri" charset="0"/>
              </a:rPr>
              <a:t>seeing the person who brought the food.</a:t>
            </a:r>
          </a:p>
          <a:p>
            <a:pPr lvl="1" eaLnBrk="1" hangingPunct="1">
              <a:buFont typeface="Wingdings" charset="0"/>
              <a:buChar char="§"/>
            </a:pPr>
            <a:r>
              <a:rPr lang="en-US">
                <a:latin typeface="Calibri" charset="0"/>
              </a:rPr>
              <a:t>just hearing that person</a:t>
            </a:r>
            <a:r>
              <a:rPr lang="ja-JP" altLang="en-US">
                <a:latin typeface="Calibri" charset="0"/>
              </a:rPr>
              <a:t>’</a:t>
            </a:r>
            <a:r>
              <a:rPr lang="en-US">
                <a:latin typeface="Calibri" charset="0"/>
              </a:rPr>
              <a:t>s footsteps.</a:t>
            </a:r>
          </a:p>
          <a:p>
            <a:pPr lvl="1" eaLnBrk="1" hangingPunct="1"/>
            <a:endParaRPr lang="en-US">
              <a:latin typeface="Calibri" charset="0"/>
            </a:endParaRPr>
          </a:p>
        </p:txBody>
      </p:sp>
    </p:spTree>
    <p:extLst>
      <p:ext uri="{BB962C8B-B14F-4D97-AF65-F5344CB8AC3E}">
        <p14:creationId xmlns:p14="http://schemas.microsoft.com/office/powerpoint/2010/main" val="3788598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descr="dog.jpg"/>
          <p:cNvPicPr>
            <a:picLocks noChangeAspect="1"/>
          </p:cNvPicPr>
          <p:nvPr/>
        </p:nvPicPr>
        <p:blipFill>
          <a:blip r:embed="rId3">
            <a:extLst>
              <a:ext uri="{28A0092B-C50C-407E-A947-70E740481C1C}">
                <a14:useLocalDpi xmlns:a14="http://schemas.microsoft.com/office/drawing/2010/main" val="0"/>
              </a:ext>
            </a:extLst>
          </a:blip>
          <a:srcRect l="10178" t="2467" b="23369"/>
          <a:stretch>
            <a:fillRect/>
          </a:stretch>
        </p:blipFill>
        <p:spPr bwMode="auto">
          <a:xfrm>
            <a:off x="5584825" y="2435225"/>
            <a:ext cx="3559175"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be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 y="3649663"/>
            <a:ext cx="224790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flipV="1">
            <a:off x="2514600" y="4572000"/>
            <a:ext cx="3867150" cy="38100"/>
          </a:xfrm>
          <a:prstGeom prst="straightConnector1">
            <a:avLst/>
          </a:prstGeom>
          <a:ln w="76200">
            <a:solidFill>
              <a:srgbClr val="F36F2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5605" name="TextBox 15"/>
          <p:cNvSpPr txBox="1">
            <a:spLocks noChangeArrowheads="1"/>
          </p:cNvSpPr>
          <p:nvPr/>
        </p:nvSpPr>
        <p:spPr bwMode="auto">
          <a:xfrm>
            <a:off x="2286000" y="479927"/>
            <a:ext cx="4646613" cy="708025"/>
          </a:xfrm>
          <a:prstGeom prst="rect">
            <a:avLst/>
          </a:prstGeom>
          <a:noFill/>
          <a:ln w="9525">
            <a:noFill/>
            <a:miter lim="800000"/>
            <a:headEnd/>
            <a:tailEnd/>
          </a:ln>
        </p:spPr>
        <p:txBody>
          <a:bodyPr>
            <a:spAutoFit/>
          </a:bodyPr>
          <a:lstStyle/>
          <a:p>
            <a:pPr algn="ctr" fontAlgn="auto">
              <a:spcBef>
                <a:spcPts val="0"/>
              </a:spcBef>
              <a:spcAft>
                <a:spcPts val="0"/>
              </a:spcAft>
              <a:defRPr/>
            </a:pPr>
            <a:r>
              <a:rPr lang="en-US" sz="4000" b="1" dirty="0">
                <a:solidFill>
                  <a:srgbClr val="A0366C"/>
                </a:solidFill>
                <a:latin typeface="+mj-lt"/>
                <a:ea typeface="+mn-ea"/>
                <a:cs typeface="+mn-cs"/>
              </a:rPr>
              <a:t>Before Conditioning</a:t>
            </a:r>
          </a:p>
        </p:txBody>
      </p:sp>
      <p:sp>
        <p:nvSpPr>
          <p:cNvPr id="22" name="TextBox 21"/>
          <p:cNvSpPr txBox="1">
            <a:spLocks noChangeArrowheads="1"/>
          </p:cNvSpPr>
          <p:nvPr/>
        </p:nvSpPr>
        <p:spPr bwMode="auto">
          <a:xfrm>
            <a:off x="4495800" y="3733800"/>
            <a:ext cx="2178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No response</a:t>
            </a:r>
          </a:p>
        </p:txBody>
      </p:sp>
      <p:sp>
        <p:nvSpPr>
          <p:cNvPr id="33" name="TextBox 32"/>
          <p:cNvSpPr txBox="1">
            <a:spLocks noChangeArrowheads="1"/>
          </p:cNvSpPr>
          <p:nvPr/>
        </p:nvSpPr>
        <p:spPr bwMode="auto">
          <a:xfrm>
            <a:off x="549275" y="2819400"/>
            <a:ext cx="1311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Neutral </a:t>
            </a:r>
          </a:p>
          <a:p>
            <a:pPr algn="ctr" eaLnBrk="1" hangingPunct="1"/>
            <a:r>
              <a:rPr lang="en-US" sz="2400" b="1">
                <a:solidFill>
                  <a:srgbClr val="343434"/>
                </a:solidFill>
                <a:latin typeface="Calibri" charset="0"/>
              </a:rPr>
              <a:t>stimulus (NS)</a:t>
            </a:r>
          </a:p>
        </p:txBody>
      </p:sp>
      <p:sp>
        <p:nvSpPr>
          <p:cNvPr id="37" name="TextBox 36"/>
          <p:cNvSpPr txBox="1"/>
          <p:nvPr/>
        </p:nvSpPr>
        <p:spPr>
          <a:xfrm>
            <a:off x="-76200" y="1754592"/>
            <a:ext cx="9144000" cy="919163"/>
          </a:xfrm>
          <a:prstGeom prst="rect">
            <a:avLst/>
          </a:prstGeom>
          <a:noFill/>
        </p:spPr>
        <p:txBody>
          <a:bodyPr>
            <a:spAutoFit/>
          </a:bodyPr>
          <a:lstStyle/>
          <a:p>
            <a:pPr algn="ctr" fontAlgn="auto">
              <a:lnSpc>
                <a:spcPts val="3200"/>
              </a:lnSpc>
              <a:spcBef>
                <a:spcPts val="0"/>
              </a:spcBef>
              <a:spcAft>
                <a:spcPts val="0"/>
              </a:spcAft>
              <a:defRPr/>
            </a:pPr>
            <a:r>
              <a:rPr lang="en-US" sz="3200" dirty="0">
                <a:ln w="18415" cmpd="sng">
                  <a:noFill/>
                  <a:prstDash val="solid"/>
                </a:ln>
                <a:latin typeface="+mn-lt"/>
                <a:ea typeface="+mj-ea"/>
                <a:cs typeface="+mj-cs"/>
              </a:rPr>
              <a:t> </a:t>
            </a:r>
            <a:r>
              <a:rPr lang="en-US" sz="3200" b="1" dirty="0">
                <a:ln w="18415" cmpd="sng">
                  <a:noFill/>
                  <a:prstDash val="solid"/>
                </a:ln>
                <a:solidFill>
                  <a:srgbClr val="444EA2"/>
                </a:solidFill>
                <a:latin typeface="+mn-lt"/>
                <a:ea typeface="+mj-ea"/>
                <a:cs typeface="+mj-cs"/>
              </a:rPr>
              <a:t>Neutral stimulus</a:t>
            </a:r>
            <a:r>
              <a:rPr lang="en-US" sz="3200" dirty="0">
                <a:ln w="18415" cmpd="sng">
                  <a:noFill/>
                  <a:prstDash val="solid"/>
                </a:ln>
                <a:solidFill>
                  <a:srgbClr val="444EA2"/>
                </a:solidFill>
                <a:latin typeface="+mn-lt"/>
                <a:ea typeface="+mj-ea"/>
                <a:cs typeface="+mj-cs"/>
              </a:rPr>
              <a:t>: </a:t>
            </a:r>
          </a:p>
          <a:p>
            <a:pPr algn="ctr" fontAlgn="auto">
              <a:lnSpc>
                <a:spcPts val="3200"/>
              </a:lnSpc>
              <a:spcBef>
                <a:spcPts val="0"/>
              </a:spcBef>
              <a:spcAft>
                <a:spcPts val="0"/>
              </a:spcAft>
              <a:defRPr/>
            </a:pPr>
            <a:r>
              <a:rPr lang="en-US" sz="3200" i="1" dirty="0">
                <a:ln w="18415" cmpd="sng">
                  <a:noFill/>
                  <a:prstDash val="solid"/>
                </a:ln>
                <a:latin typeface="+mn-lt"/>
                <a:ea typeface="+mj-ea"/>
                <a:cs typeface="+mj-cs"/>
              </a:rPr>
              <a:t>a stimulus which does not trigger a response</a:t>
            </a:r>
            <a:endParaRPr lang="en-US" sz="3200" dirty="0">
              <a:ln w="18415" cmpd="sng">
                <a:noFill/>
                <a:prstDash val="solid"/>
              </a:ln>
              <a:latin typeface="+mn-lt"/>
              <a:ea typeface="+mj-ea"/>
              <a:cs typeface="+mj-cs"/>
            </a:endParaRPr>
          </a:p>
        </p:txBody>
      </p:sp>
    </p:spTree>
    <p:extLst>
      <p:ext uri="{BB962C8B-B14F-4D97-AF65-F5344CB8AC3E}">
        <p14:creationId xmlns:p14="http://schemas.microsoft.com/office/powerpoint/2010/main" val="292694806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repeatCount="3000" fill="hold" nodeType="clickEffect">
                                  <p:stCondLst>
                                    <p:cond delay="0"/>
                                  </p:stCondLst>
                                  <p:childTnLst>
                                    <p:animClr clrSpc="rgb" dir="cw">
                                      <p:cBhvr override="childStyle">
                                        <p:cTn id="6" dur="100" fill="hold"/>
                                        <p:tgtEl>
                                          <p:spTgt spid="35"/>
                                        </p:tgtEl>
                                        <p:attrNameLst>
                                          <p:attrName>style.color</p:attrName>
                                        </p:attrNameLst>
                                      </p:cBhvr>
                                      <p:to>
                                        <a:schemeClr val="accent2"/>
                                      </p:to>
                                    </p:animClr>
                                    <p:animClr clrSpc="rgb" dir="cw">
                                      <p:cBhvr>
                                        <p:cTn id="7" dur="100" fill="hold"/>
                                        <p:tgtEl>
                                          <p:spTgt spid="35"/>
                                        </p:tgtEl>
                                        <p:attrNameLst>
                                          <p:attrName>fillcolor</p:attrName>
                                        </p:attrNameLst>
                                      </p:cBhvr>
                                      <p:to>
                                        <a:schemeClr val="accent2"/>
                                      </p:to>
                                    </p:animClr>
                                    <p:set>
                                      <p:cBhvr>
                                        <p:cTn id="8" dur="100" fill="hold"/>
                                        <p:tgtEl>
                                          <p:spTgt spid="35"/>
                                        </p:tgtEl>
                                        <p:attrNameLst>
                                          <p:attrName>fill.type</p:attrName>
                                        </p:attrNameLst>
                                      </p:cBhvr>
                                      <p:to>
                                        <p:strVal val="solid"/>
                                      </p:to>
                                    </p:set>
                                    <p:set>
                                      <p:cBhvr>
                                        <p:cTn id="9" dur="100" fill="hold"/>
                                        <p:tgtEl>
                                          <p:spTgt spid="35"/>
                                        </p:tgtEl>
                                        <p:attrNameLst>
                                          <p:attrName>fill.on</p:attrName>
                                        </p:attrNameLst>
                                      </p:cBhvr>
                                      <p:to>
                                        <p:strVal val="true"/>
                                      </p:to>
                                    </p:set>
                                    <p:animRot by="120000">
                                      <p:cBhvr>
                                        <p:cTn id="10" dur="100" fill="hold">
                                          <p:stCondLst>
                                            <p:cond delay="0"/>
                                          </p:stCondLst>
                                        </p:cTn>
                                        <p:tgtEl>
                                          <p:spTgt spid="35"/>
                                        </p:tgtEl>
                                        <p:attrNameLst>
                                          <p:attrName>r</p:attrName>
                                        </p:attrNameLst>
                                      </p:cBhvr>
                                    </p:animRot>
                                    <p:animRot by="-240000">
                                      <p:cBhvr>
                                        <p:cTn id="11" dur="200" fill="hold">
                                          <p:stCondLst>
                                            <p:cond delay="200"/>
                                          </p:stCondLst>
                                        </p:cTn>
                                        <p:tgtEl>
                                          <p:spTgt spid="35"/>
                                        </p:tgtEl>
                                        <p:attrNameLst>
                                          <p:attrName>r</p:attrName>
                                        </p:attrNameLst>
                                      </p:cBhvr>
                                    </p:animRot>
                                    <p:animRot by="240000">
                                      <p:cBhvr>
                                        <p:cTn id="12" dur="200" fill="hold">
                                          <p:stCondLst>
                                            <p:cond delay="400"/>
                                          </p:stCondLst>
                                        </p:cTn>
                                        <p:tgtEl>
                                          <p:spTgt spid="35"/>
                                        </p:tgtEl>
                                        <p:attrNameLst>
                                          <p:attrName>r</p:attrName>
                                        </p:attrNameLst>
                                      </p:cBhvr>
                                    </p:animRot>
                                    <p:animRot by="-240000">
                                      <p:cBhvr>
                                        <p:cTn id="13" dur="200" fill="hold">
                                          <p:stCondLst>
                                            <p:cond delay="600"/>
                                          </p:stCondLst>
                                        </p:cTn>
                                        <p:tgtEl>
                                          <p:spTgt spid="35"/>
                                        </p:tgtEl>
                                        <p:attrNameLst>
                                          <p:attrName>r</p:attrName>
                                        </p:attrNameLst>
                                      </p:cBhvr>
                                    </p:animRot>
                                    <p:animRot by="120000">
                                      <p:cBhvr>
                                        <p:cTn id="14" dur="200" fill="hold">
                                          <p:stCondLst>
                                            <p:cond delay="800"/>
                                          </p:stCondLst>
                                        </p:cTn>
                                        <p:tgtEl>
                                          <p:spTgt spid="35"/>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2000"/>
                                        <p:tgtEl>
                                          <p:spTgt spid="33"/>
                                        </p:tgtEl>
                                      </p:cBhvr>
                                    </p:animEffect>
                                  </p:childTnLst>
                                </p:cTn>
                              </p:par>
                            </p:childTnLst>
                          </p:cTn>
                        </p:par>
                        <p:par>
                          <p:cTn id="18" fill="hold" nodeType="afterGroup">
                            <p:stCondLst>
                              <p:cond delay="30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og tongue.jpg"/>
          <p:cNvPicPr>
            <a:picLocks noChangeAspect="1"/>
          </p:cNvPicPr>
          <p:nvPr/>
        </p:nvPicPr>
        <p:blipFill>
          <a:blip r:embed="rId3">
            <a:extLst>
              <a:ext uri="{28A0092B-C50C-407E-A947-70E740481C1C}">
                <a14:useLocalDpi xmlns:a14="http://schemas.microsoft.com/office/drawing/2010/main" val="0"/>
              </a:ext>
            </a:extLst>
          </a:blip>
          <a:srcRect l="14748" t="26530" r="461" b="14694"/>
          <a:stretch>
            <a:fillRect/>
          </a:stretch>
        </p:blipFill>
        <p:spPr bwMode="auto">
          <a:xfrm>
            <a:off x="5334000" y="3200400"/>
            <a:ext cx="350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dog food.jpg"/>
          <p:cNvPicPr>
            <a:picLocks noChangeAspect="1"/>
          </p:cNvPicPr>
          <p:nvPr/>
        </p:nvPicPr>
        <p:blipFill>
          <a:blip r:embed="rId4" cstate="print"/>
          <a:stretch>
            <a:fillRect/>
          </a:stretch>
        </p:blipFill>
        <p:spPr>
          <a:xfrm>
            <a:off x="0" y="4811101"/>
            <a:ext cx="3070914" cy="2046899"/>
          </a:xfrm>
          <a:prstGeom prst="ellipse">
            <a:avLst/>
          </a:prstGeom>
          <a:ln w="127000" cap="sq">
            <a:noFill/>
            <a:miter lim="800000"/>
          </a:ln>
          <a:effectLst>
            <a:outerShdw blurRad="57150" dist="50800" dir="2700000" algn="tl" rotWithShape="0">
              <a:srgbClr val="000000">
                <a:alpha val="40000"/>
              </a:srgbClr>
            </a:outerShdw>
            <a:softEdge rad="127000"/>
          </a:effectLst>
        </p:spPr>
      </p:pic>
      <p:cxnSp>
        <p:nvCxnSpPr>
          <p:cNvPr id="30" name="Straight Arrow Connector 29"/>
          <p:cNvCxnSpPr/>
          <p:nvPr/>
        </p:nvCxnSpPr>
        <p:spPr>
          <a:xfrm flipV="1">
            <a:off x="3048000" y="4495800"/>
            <a:ext cx="2514600" cy="838200"/>
          </a:xfrm>
          <a:prstGeom prst="straightConnector1">
            <a:avLst/>
          </a:prstGeom>
          <a:ln w="76200">
            <a:solidFill>
              <a:srgbClr val="F36F2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a:spLocks noChangeArrowheads="1"/>
          </p:cNvSpPr>
          <p:nvPr/>
        </p:nvSpPr>
        <p:spPr bwMode="auto">
          <a:xfrm>
            <a:off x="6788150" y="2743200"/>
            <a:ext cx="2355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Unconditioned response (UR): </a:t>
            </a:r>
          </a:p>
          <a:p>
            <a:pPr algn="ctr" eaLnBrk="1" hangingPunct="1"/>
            <a:r>
              <a:rPr lang="en-US" sz="2400" b="1">
                <a:solidFill>
                  <a:srgbClr val="343434"/>
                </a:solidFill>
                <a:latin typeface="Calibri" charset="0"/>
              </a:rPr>
              <a:t>dog salivates</a:t>
            </a:r>
          </a:p>
        </p:txBody>
      </p:sp>
      <p:sp>
        <p:nvSpPr>
          <p:cNvPr id="45" name="TextBox 44"/>
          <p:cNvSpPr txBox="1">
            <a:spLocks noChangeArrowheads="1"/>
          </p:cNvSpPr>
          <p:nvPr/>
        </p:nvSpPr>
        <p:spPr bwMode="auto">
          <a:xfrm>
            <a:off x="301625" y="3475038"/>
            <a:ext cx="2468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400" b="1">
                <a:solidFill>
                  <a:srgbClr val="343434"/>
                </a:solidFill>
                <a:latin typeface="Calibri" charset="0"/>
              </a:rPr>
              <a:t>Unconditioned </a:t>
            </a:r>
          </a:p>
          <a:p>
            <a:pPr algn="ctr" eaLnBrk="1" hangingPunct="1"/>
            <a:r>
              <a:rPr lang="en-US" sz="2400" b="1">
                <a:solidFill>
                  <a:srgbClr val="343434"/>
                </a:solidFill>
                <a:latin typeface="Calibri" charset="0"/>
              </a:rPr>
              <a:t>stimulus (US): yummy dog food</a:t>
            </a:r>
          </a:p>
        </p:txBody>
      </p:sp>
      <p:sp>
        <p:nvSpPr>
          <p:cNvPr id="21511" name="TextBox 48"/>
          <p:cNvSpPr txBox="1">
            <a:spLocks noChangeArrowheads="1"/>
          </p:cNvSpPr>
          <p:nvPr/>
        </p:nvSpPr>
        <p:spPr bwMode="auto">
          <a:xfrm>
            <a:off x="1905000" y="304800"/>
            <a:ext cx="533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4000" b="1">
                <a:solidFill>
                  <a:srgbClr val="A0366C"/>
                </a:solidFill>
                <a:latin typeface="Calibri" charset="0"/>
              </a:rPr>
              <a:t>Before Conditioning</a:t>
            </a:r>
          </a:p>
        </p:txBody>
      </p:sp>
      <p:sp>
        <p:nvSpPr>
          <p:cNvPr id="10" name="TextBox 9"/>
          <p:cNvSpPr txBox="1"/>
          <p:nvPr/>
        </p:nvSpPr>
        <p:spPr>
          <a:xfrm>
            <a:off x="0" y="887413"/>
            <a:ext cx="9144000" cy="1328737"/>
          </a:xfrm>
          <a:prstGeom prst="rect">
            <a:avLst/>
          </a:prstGeom>
          <a:noFill/>
        </p:spPr>
        <p:txBody>
          <a:bodyPr>
            <a:spAutoFit/>
          </a:bodyPr>
          <a:lstStyle/>
          <a:p>
            <a:pPr algn="ctr" fontAlgn="auto">
              <a:lnSpc>
                <a:spcPts val="3200"/>
              </a:lnSpc>
              <a:spcBef>
                <a:spcPts val="0"/>
              </a:spcBef>
              <a:spcAft>
                <a:spcPts val="0"/>
              </a:spcAft>
              <a:defRPr/>
            </a:pPr>
            <a:r>
              <a:rPr lang="en-US" sz="3200" b="1" dirty="0">
                <a:ln w="18415" cmpd="sng">
                  <a:noFill/>
                  <a:prstDash val="solid"/>
                </a:ln>
                <a:solidFill>
                  <a:srgbClr val="0070C0"/>
                </a:solidFill>
                <a:latin typeface="+mn-lt"/>
                <a:ea typeface="+mj-ea"/>
                <a:cs typeface="+mj-cs"/>
              </a:rPr>
              <a:t> </a:t>
            </a:r>
            <a:r>
              <a:rPr lang="en-US" sz="3200" b="1" dirty="0">
                <a:ln w="18415" cmpd="sng">
                  <a:noFill/>
                  <a:prstDash val="solid"/>
                </a:ln>
                <a:solidFill>
                  <a:srgbClr val="444EA2"/>
                </a:solidFill>
                <a:latin typeface="+mn-lt"/>
                <a:ea typeface="+mj-ea"/>
                <a:cs typeface="+mj-cs"/>
              </a:rPr>
              <a:t>Unconditioned stimulus and response</a:t>
            </a:r>
            <a:r>
              <a:rPr lang="en-US" sz="3200" dirty="0">
                <a:ln w="18415" cmpd="sng">
                  <a:noFill/>
                  <a:prstDash val="solid"/>
                </a:ln>
                <a:solidFill>
                  <a:srgbClr val="444EA2"/>
                </a:solidFill>
                <a:latin typeface="+mn-lt"/>
                <a:ea typeface="+mj-ea"/>
                <a:cs typeface="+mj-cs"/>
              </a:rPr>
              <a:t>: </a:t>
            </a:r>
          </a:p>
          <a:p>
            <a:pPr algn="ctr" fontAlgn="auto">
              <a:lnSpc>
                <a:spcPts val="3200"/>
              </a:lnSpc>
              <a:spcBef>
                <a:spcPts val="0"/>
              </a:spcBef>
              <a:spcAft>
                <a:spcPts val="0"/>
              </a:spcAft>
              <a:defRPr/>
            </a:pPr>
            <a:r>
              <a:rPr lang="en-US" sz="3200" i="1" dirty="0">
                <a:ln w="18415" cmpd="sng">
                  <a:noFill/>
                  <a:prstDash val="solid"/>
                </a:ln>
                <a:latin typeface="+mn-lt"/>
                <a:ea typeface="+mj-ea"/>
                <a:cs typeface="+mj-cs"/>
              </a:rPr>
              <a:t>a stimulus which triggers a response naturally, </a:t>
            </a:r>
          </a:p>
          <a:p>
            <a:pPr algn="ctr" fontAlgn="auto">
              <a:lnSpc>
                <a:spcPts val="3200"/>
              </a:lnSpc>
              <a:spcBef>
                <a:spcPts val="0"/>
              </a:spcBef>
              <a:spcAft>
                <a:spcPts val="0"/>
              </a:spcAft>
              <a:defRPr/>
            </a:pPr>
            <a:r>
              <a:rPr lang="en-US" sz="3200" i="1" dirty="0">
                <a:ln w="18415" cmpd="sng">
                  <a:noFill/>
                  <a:prstDash val="solid"/>
                </a:ln>
                <a:latin typeface="+mn-lt"/>
                <a:ea typeface="+mj-ea"/>
                <a:cs typeface="+mj-cs"/>
              </a:rPr>
              <a:t>before/without any conditioning</a:t>
            </a:r>
            <a:endParaRPr lang="en-US" sz="3200" dirty="0">
              <a:ln w="18415" cmpd="sng">
                <a:noFill/>
                <a:prstDash val="solid"/>
              </a:ln>
              <a:latin typeface="+mn-lt"/>
              <a:ea typeface="+mj-ea"/>
              <a:cs typeface="+mj-cs"/>
            </a:endParaRPr>
          </a:p>
        </p:txBody>
      </p:sp>
    </p:spTree>
    <p:extLst>
      <p:ext uri="{BB962C8B-B14F-4D97-AF65-F5344CB8AC3E}">
        <p14:creationId xmlns:p14="http://schemas.microsoft.com/office/powerpoint/2010/main" val="158321119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000"/>
                                        <p:tgtEl>
                                          <p:spTgt spid="45"/>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1000"/>
                                        <p:tgtEl>
                                          <p:spTgt spid="30"/>
                                        </p:tgtEl>
                                      </p:cBhvr>
                                    </p:animEffect>
                                  </p:childTnLst>
                                </p:cTn>
                              </p:par>
                            </p:childTnLst>
                          </p:cTn>
                        </p:par>
                        <p:par>
                          <p:cTn id="16" fill="hold" nodeType="afterGroup">
                            <p:stCondLst>
                              <p:cond delay="3000"/>
                            </p:stCondLst>
                            <p:childTnLst>
                              <p:par>
                                <p:cTn id="17" presetID="1"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nodeType="afterGroup">
                            <p:stCondLst>
                              <p:cond delay="3000"/>
                            </p:stCondLst>
                            <p:childTnLst>
                              <p:par>
                                <p:cTn id="20" presetID="10" presetClass="entr" presetSubtype="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283138"/>
      </a:dk2>
      <a:lt2>
        <a:srgbClr val="FF8600"/>
      </a:lt2>
      <a:accent1>
        <a:srgbClr val="ED7316"/>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264</TotalTime>
  <Words>4400</Words>
  <Application>Microsoft Office PowerPoint</Application>
  <PresentationFormat>On-screen Show (4:3)</PresentationFormat>
  <Paragraphs>413</Paragraphs>
  <Slides>47</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Adobe Fan Heiti Std B</vt:lpstr>
      <vt:lpstr>MS PGothic</vt:lpstr>
      <vt:lpstr>MS PGothic</vt:lpstr>
      <vt:lpstr>Arial</vt:lpstr>
      <vt:lpstr>Arial Black</vt:lpstr>
      <vt:lpstr>Calibri</vt:lpstr>
      <vt:lpstr>Wingdings</vt:lpstr>
      <vt:lpstr>Clarity</vt:lpstr>
      <vt:lpstr>Microsoft Excel Chart</vt:lpstr>
      <vt:lpstr>Learning (Modules 21 &amp; 22) </vt:lpstr>
      <vt:lpstr>What is learning?</vt:lpstr>
      <vt:lpstr>Learning: Classical and Operant Conditioning</vt:lpstr>
      <vt:lpstr>Classical Conditioning </vt:lpstr>
      <vt:lpstr>PowerPoint Presentation</vt:lpstr>
      <vt:lpstr>PowerPoint Presentation</vt:lpstr>
      <vt:lpstr>Ivan Pavlov’s Discovery</vt:lpstr>
      <vt:lpstr>PowerPoint Presentation</vt:lpstr>
      <vt:lpstr>PowerPoint Presentation</vt:lpstr>
      <vt:lpstr>PowerPoint Presentation</vt:lpstr>
      <vt:lpstr>PowerPoint Presentation</vt:lpstr>
      <vt:lpstr>Key Terms</vt:lpstr>
      <vt:lpstr>Key Terms</vt:lpstr>
      <vt:lpstr>PowerPoint Presentation</vt:lpstr>
      <vt:lpstr>Taste Aversion: The Garcia Effect </vt:lpstr>
      <vt:lpstr>Taste Aversion: The Garcia Effect</vt:lpstr>
      <vt:lpstr>Taste Aversion: The Garcia Effect </vt:lpstr>
      <vt:lpstr>Acquisition</vt:lpstr>
      <vt:lpstr>Acquisition and Extinction</vt:lpstr>
      <vt:lpstr>Spontaneous Recovery [Return of the CR]</vt:lpstr>
      <vt:lpstr>John B. Watson and Classical Conditioning: Playing with Fear</vt:lpstr>
      <vt:lpstr>PowerPoint Presentation</vt:lpstr>
      <vt:lpstr>PowerPoint Presentation</vt:lpstr>
      <vt:lpstr>PowerPoint Presentation</vt:lpstr>
      <vt:lpstr>Operant Conditioning </vt:lpstr>
      <vt:lpstr>Associative Learning:  Operant Conditioning</vt:lpstr>
      <vt:lpstr>Thorndike’s Law of Effect</vt:lpstr>
      <vt:lpstr>PowerPoint Presentation</vt:lpstr>
      <vt:lpstr>Reinforcement</vt:lpstr>
      <vt:lpstr>Operant Effect: Punishment</vt:lpstr>
      <vt:lpstr>Shaping Behavior Reinforcing Successive Approximations</vt:lpstr>
      <vt:lpstr>PowerPoint Presentation</vt:lpstr>
      <vt:lpstr>How often should we reinforce?</vt:lpstr>
      <vt:lpstr>PowerPoint Presentation</vt:lpstr>
      <vt:lpstr>Which Schedule of Reinforcement is This? Ratio or Interval? Fixed or Variable?</vt:lpstr>
      <vt:lpstr>Classical vs. Operant Conditioning</vt:lpstr>
      <vt:lpstr>Differences Between Operant and Classical Conditioning</vt:lpstr>
      <vt:lpstr>Differences Between Operant and Classical Conditioning</vt:lpstr>
      <vt:lpstr>PowerPoint Presentation</vt:lpstr>
      <vt:lpstr>Attention</vt:lpstr>
      <vt:lpstr>Retention</vt:lpstr>
      <vt:lpstr>Reproduction</vt:lpstr>
      <vt:lpstr>Motivation</vt:lpstr>
      <vt:lpstr>The Bobo Doll Studies</vt:lpstr>
      <vt:lpstr>Mean Imitative Aggression Scores for Children</vt:lpstr>
      <vt:lpstr>Media Violence &amp; Aggression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dc:title>
  <dc:creator>Doe Buchli</dc:creator>
  <cp:lastModifiedBy>Yoshi</cp:lastModifiedBy>
  <cp:revision>32</cp:revision>
  <dcterms:created xsi:type="dcterms:W3CDTF">2015-03-17T07:50:55Z</dcterms:created>
  <dcterms:modified xsi:type="dcterms:W3CDTF">2016-10-18T15:40:32Z</dcterms:modified>
</cp:coreProperties>
</file>